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6" r:id="rId9"/>
    <p:sldId id="272" r:id="rId10"/>
    <p:sldId id="268" r:id="rId11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B2"/>
    <a:srgbClr val="E8600C"/>
    <a:srgbClr val="969917"/>
    <a:srgbClr val="A39B99"/>
    <a:srgbClr val="D33A86"/>
    <a:srgbClr val="513532"/>
    <a:srgbClr val="005369"/>
    <a:srgbClr val="7C8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77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34F21D-88AB-49A7-9D7C-07AE3FC6A1C8}" type="datetimeFigureOut">
              <a:rPr lang="fr-FR"/>
              <a:pPr>
                <a:defRPr/>
              </a:pPr>
              <a:t>21/09/2015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74FF8E-1DD5-429A-AC64-DE8CBF901B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9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E2C119-3114-4CFB-9AF0-C51D36EFA8D0}" type="datetimeFigureOut">
              <a:rPr lang="fr-FR"/>
              <a:pPr>
                <a:defRPr/>
              </a:pPr>
              <a:t>21/09/2015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FE3DC9-BE0E-4C5F-9345-9CBCCB825E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30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1DD4F0-8302-45E2-B03B-9F9B722BD79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CB2259-47ED-4207-80E2-BC4E09BA1D3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E595BD-E2F9-48EA-B900-C2DF791AEB3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9D4804-227F-43A5-AB9D-F957534D9A8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CD6586-ED92-4C45-B9D1-91C98D22CD0C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58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387837-22C9-4CA4-9C42-C6F9815742C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01504C-3FE7-488D-A5CB-CA7B7EFAA34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0E16D0-0531-40AE-ACC2-690F538115C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6075B-5267-49E7-996D-1FB04CF3577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C0E1-DC8E-4F4E-AB76-F2F790B8E931}" type="datetime1">
              <a:rPr lang="fr-FR"/>
              <a:pPr>
                <a:defRPr/>
              </a:pPr>
              <a:t>21/09/2015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46F9C-5CFB-41BF-AEF4-270BAF0BD0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19458-6170-4870-AED5-7D6697E3FE21}" type="datetime1">
              <a:rPr lang="fr-FR"/>
              <a:pPr>
                <a:defRPr/>
              </a:pPr>
              <a:t>21/09/2015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2EBD0-C353-46E1-9BA3-A96348D2AC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C0536-1510-4E8E-937D-FB1E6F99043F}" type="datetime1">
              <a:rPr lang="fr-FR"/>
              <a:pPr>
                <a:defRPr/>
              </a:pPr>
              <a:t>21/09/2015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DD49-44DC-4284-A9ED-DA0CE5963C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EBA8-75FC-4DC7-81D8-EA341B5BD5A7}" type="datetime1">
              <a:rPr lang="fr-FR"/>
              <a:pPr>
                <a:defRPr/>
              </a:pPr>
              <a:t>21/09/2015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B14C-7F25-47D5-9486-218DB8C2ED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4252F-6B0B-4B4F-A870-1BAF16FF2985}" type="datetime1">
              <a:rPr lang="fr-FR"/>
              <a:pPr>
                <a:defRPr/>
              </a:pPr>
              <a:t>21/09/2015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B3C52-E6D8-46DE-B269-70C36E3281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2C74E-B37D-4567-B234-2D511EAA9AAE}" type="datetime1">
              <a:rPr lang="fr-FR"/>
              <a:pPr>
                <a:defRPr/>
              </a:pPr>
              <a:t>21/09/2015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81954-9938-4701-85FD-52963772B1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F247F-60B4-4508-B5F6-F53716E761C2}" type="datetime1">
              <a:rPr lang="fr-FR"/>
              <a:pPr>
                <a:defRPr/>
              </a:pPr>
              <a:t>21/09/2015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7D79-EE23-43F6-A02D-8C88A18DC4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6A04-DBAA-4D90-8A46-3236ECFC4898}" type="datetime1">
              <a:rPr lang="fr-FR"/>
              <a:pPr>
                <a:defRPr/>
              </a:pPr>
              <a:t>21/09/2015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0C8-F044-4EA1-A5FB-002B496FFC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01E3-C9F5-4B7C-8897-B40B6427E03C}" type="datetime1">
              <a:rPr lang="fr-FR"/>
              <a:pPr>
                <a:defRPr/>
              </a:pPr>
              <a:t>21/09/2015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643F-DC47-4EEE-9B5A-D2C69B749C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AD286-4D96-4BC0-B67E-10F5CFBE47FF}" type="datetime1">
              <a:rPr lang="fr-FR"/>
              <a:pPr>
                <a:defRPr/>
              </a:pPr>
              <a:t>21/09/2015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6E0B-3027-4D6A-AF4B-969F623A5F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62F23-28EC-46D4-9E84-3C267CC45AEF}" type="datetime1">
              <a:rPr lang="fr-FR"/>
              <a:pPr>
                <a:defRPr/>
              </a:pPr>
              <a:t>21/09/2015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21C0-9A26-452C-B90A-633970B388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448C30-FB80-4477-9483-7EE0A807E3FD}" type="datetime1">
              <a:rPr lang="fr-FR"/>
              <a:pPr>
                <a:defRPr/>
              </a:pPr>
              <a:t>21/09/2015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0BE87D-3938-4BF2-81AD-F742888B8D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6.png"/><Relationship Id="rId21" Type="http://schemas.openxmlformats.org/officeDocument/2006/relationships/image" Target="../media/image26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9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2.png"/><Relationship Id="rId19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2.jpeg"/><Relationship Id="rId5" Type="http://schemas.openxmlformats.org/officeDocument/2006/relationships/image" Target="../media/image9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3.png"/><Relationship Id="rId5" Type="http://schemas.openxmlformats.org/officeDocument/2006/relationships/image" Target="../media/image9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5.png"/><Relationship Id="rId5" Type="http://schemas.openxmlformats.org/officeDocument/2006/relationships/image" Target="../media/image9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5.png"/><Relationship Id="rId5" Type="http://schemas.openxmlformats.org/officeDocument/2006/relationships/image" Target="../media/image9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92600"/>
            <a:ext cx="9144000" cy="2565400"/>
          </a:xfrm>
          <a:prstGeom prst="rect">
            <a:avLst/>
          </a:prstGeom>
          <a:solidFill>
            <a:srgbClr val="CC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flipV="1">
            <a:off x="0" y="4203700"/>
            <a:ext cx="9144000" cy="88900"/>
          </a:xfrm>
          <a:prstGeom prst="rect">
            <a:avLst/>
          </a:prstGeom>
          <a:solidFill>
            <a:srgbClr val="A39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63" name="ZoneTexte 5"/>
          <p:cNvSpPr txBox="1">
            <a:spLocks noChangeArrowheads="1"/>
          </p:cNvSpPr>
          <p:nvPr/>
        </p:nvSpPr>
        <p:spPr bwMode="auto">
          <a:xfrm>
            <a:off x="2124075" y="2649538"/>
            <a:ext cx="496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D33A86"/>
                </a:solidFill>
                <a:latin typeface="Calibri" pitchFamily="34" charset="0"/>
              </a:rPr>
              <a:t>AM</a:t>
            </a:r>
            <a:r>
              <a:rPr lang="fr-FR" b="1">
                <a:solidFill>
                  <a:srgbClr val="3B3B3A"/>
                </a:solidFill>
                <a:latin typeface="Calibri" pitchFamily="34" charset="0"/>
              </a:rPr>
              <a:t>élioration et </a:t>
            </a:r>
            <a:r>
              <a:rPr lang="fr-FR" b="1">
                <a:solidFill>
                  <a:srgbClr val="E95D27"/>
                </a:solidFill>
                <a:latin typeface="Calibri" pitchFamily="34" charset="0"/>
              </a:rPr>
              <a:t>I</a:t>
            </a:r>
            <a:r>
              <a:rPr lang="fr-FR" b="1">
                <a:solidFill>
                  <a:srgbClr val="3B3B3A"/>
                </a:solidFill>
                <a:latin typeface="Calibri" pitchFamily="34" charset="0"/>
              </a:rPr>
              <a:t>nnovation des éco</a:t>
            </a:r>
            <a:r>
              <a:rPr lang="fr-FR" b="1">
                <a:solidFill>
                  <a:srgbClr val="969917"/>
                </a:solidFill>
                <a:latin typeface="Calibri" pitchFamily="34" charset="0"/>
              </a:rPr>
              <a:t>S</a:t>
            </a:r>
            <a:r>
              <a:rPr lang="fr-FR" b="1">
                <a:solidFill>
                  <a:srgbClr val="3B3B3A"/>
                </a:solidFill>
                <a:latin typeface="Calibri" pitchFamily="34" charset="0"/>
              </a:rPr>
              <a:t>ystèmes</a:t>
            </a:r>
            <a:br>
              <a:rPr lang="fr-FR" b="1">
                <a:solidFill>
                  <a:srgbClr val="3B3B3A"/>
                </a:solidFill>
                <a:latin typeface="Calibri" pitchFamily="34" charset="0"/>
              </a:rPr>
            </a:br>
            <a:r>
              <a:rPr lang="fr-FR" b="1">
                <a:solidFill>
                  <a:srgbClr val="3B3B3A"/>
                </a:solidFill>
                <a:latin typeface="Calibri" pitchFamily="34" charset="0"/>
              </a:rPr>
              <a:t>pour la personne en perte d’a</a:t>
            </a:r>
            <a:r>
              <a:rPr lang="fr-FR" b="1">
                <a:solidFill>
                  <a:srgbClr val="009CB2"/>
                </a:solidFill>
                <a:latin typeface="Calibri" pitchFamily="34" charset="0"/>
              </a:rPr>
              <a:t>U</a:t>
            </a:r>
            <a:r>
              <a:rPr lang="fr-FR" b="1">
                <a:solidFill>
                  <a:srgbClr val="3B3B3A"/>
                </a:solidFill>
                <a:latin typeface="Calibri" pitchFamily="34" charset="0"/>
              </a:rPr>
              <a:t>tonomie</a:t>
            </a:r>
            <a:br>
              <a:rPr lang="fr-FR" b="1">
                <a:solidFill>
                  <a:srgbClr val="3B3B3A"/>
                </a:solidFill>
                <a:latin typeface="Calibri" pitchFamily="34" charset="0"/>
              </a:rPr>
            </a:br>
            <a:r>
              <a:rPr lang="fr-FR" b="1">
                <a:solidFill>
                  <a:srgbClr val="3B3B3A"/>
                </a:solidFill>
                <a:latin typeface="Calibri" pitchFamily="34" charset="0"/>
              </a:rPr>
              <a:t>et son envi</a:t>
            </a:r>
            <a:r>
              <a:rPr lang="fr-FR" b="1">
                <a:solidFill>
                  <a:srgbClr val="DC9C63"/>
                </a:solidFill>
                <a:latin typeface="Calibri" pitchFamily="34" charset="0"/>
              </a:rPr>
              <a:t>R</a:t>
            </a:r>
            <a:r>
              <a:rPr lang="fr-FR" b="1">
                <a:solidFill>
                  <a:srgbClr val="3B3B3A"/>
                </a:solidFill>
                <a:latin typeface="Calibri" pitchFamily="34" charset="0"/>
              </a:rPr>
              <a:t>onn</a:t>
            </a:r>
            <a:r>
              <a:rPr lang="fr-FR" b="1">
                <a:solidFill>
                  <a:srgbClr val="DC9C63"/>
                </a:solidFill>
                <a:latin typeface="Calibri" pitchFamily="34" charset="0"/>
              </a:rPr>
              <a:t>E</a:t>
            </a:r>
            <a:r>
              <a:rPr lang="fr-FR" b="1">
                <a:solidFill>
                  <a:srgbClr val="3B3B3A"/>
                </a:solidFill>
                <a:latin typeface="Calibri" pitchFamily="34" charset="0"/>
              </a:rPr>
              <a:t>ment</a:t>
            </a:r>
            <a:endParaRPr lang="fr-FR">
              <a:latin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1138" y="1135529"/>
            <a:ext cx="4709944" cy="147732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0" b="1" dirty="0">
                <a:ln w="12700">
                  <a:solidFill>
                    <a:srgbClr val="3B3B3A"/>
                  </a:solidFill>
                </a:ln>
                <a:solidFill>
                  <a:schemeClr val="bg1"/>
                </a:solidFill>
                <a:latin typeface="+mn-lt"/>
              </a:rPr>
              <a:t>AMISURE</a:t>
            </a:r>
          </a:p>
        </p:txBody>
      </p:sp>
      <p:pic>
        <p:nvPicPr>
          <p:cNvPr id="15365" name="Imag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3463" y="6153150"/>
            <a:ext cx="14382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6" name="Groupe 22"/>
          <p:cNvGrpSpPr>
            <a:grpSpLocks/>
          </p:cNvGrpSpPr>
          <p:nvPr/>
        </p:nvGrpSpPr>
        <p:grpSpPr bwMode="auto">
          <a:xfrm>
            <a:off x="7199313" y="333375"/>
            <a:ext cx="1584325" cy="431800"/>
            <a:chOff x="6876256" y="476672"/>
            <a:chExt cx="1584176" cy="432048"/>
          </a:xfrm>
        </p:grpSpPr>
        <p:grpSp>
          <p:nvGrpSpPr>
            <p:cNvPr id="15371" name="Groupe 20"/>
            <p:cNvGrpSpPr>
              <a:grpSpLocks/>
            </p:cNvGrpSpPr>
            <p:nvPr/>
          </p:nvGrpSpPr>
          <p:grpSpPr bwMode="auto">
            <a:xfrm>
              <a:off x="6876256" y="476672"/>
              <a:ext cx="432048" cy="432048"/>
              <a:chOff x="6876256" y="476672"/>
              <a:chExt cx="432048" cy="43204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6876256" y="476672"/>
                <a:ext cx="431759" cy="432048"/>
              </a:xfrm>
              <a:prstGeom prst="ellipse">
                <a:avLst/>
              </a:prstGeom>
              <a:solidFill>
                <a:srgbClr val="D33A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15379" name="Image 1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8414" y="569662"/>
                <a:ext cx="247731" cy="246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2" name="Groupe 21"/>
            <p:cNvGrpSpPr>
              <a:grpSpLocks/>
            </p:cNvGrpSpPr>
            <p:nvPr/>
          </p:nvGrpSpPr>
          <p:grpSpPr bwMode="auto">
            <a:xfrm>
              <a:off x="7452320" y="476672"/>
              <a:ext cx="432048" cy="432048"/>
              <a:chOff x="7452320" y="476672"/>
              <a:chExt cx="432048" cy="432048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7452464" y="476672"/>
                <a:ext cx="431759" cy="432048"/>
              </a:xfrm>
              <a:prstGeom prst="ellipse">
                <a:avLst/>
              </a:prstGeom>
              <a:solidFill>
                <a:srgbClr val="E95D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15377" name="Image 1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562144" y="542228"/>
                <a:ext cx="212400" cy="273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3" name="Groupe 15"/>
            <p:cNvGrpSpPr>
              <a:grpSpLocks/>
            </p:cNvGrpSpPr>
            <p:nvPr/>
          </p:nvGrpSpPr>
          <p:grpSpPr bwMode="auto">
            <a:xfrm>
              <a:off x="8028384" y="476672"/>
              <a:ext cx="432048" cy="432048"/>
              <a:chOff x="8028384" y="476672"/>
              <a:chExt cx="432048" cy="432048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8028673" y="476672"/>
                <a:ext cx="431759" cy="432048"/>
              </a:xfrm>
              <a:prstGeom prst="ellipse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15375" name="Image 13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063371" y="541687"/>
                <a:ext cx="362073" cy="32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367" name="Imag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250" y="4111625"/>
            <a:ext cx="446246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ZoneTexte 17"/>
          <p:cNvSpPr txBox="1">
            <a:spLocks noChangeArrowheads="1"/>
          </p:cNvSpPr>
          <p:nvPr/>
        </p:nvSpPr>
        <p:spPr bwMode="auto">
          <a:xfrm>
            <a:off x="250825" y="6423025"/>
            <a:ext cx="10534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3B3B3A"/>
                </a:solidFill>
                <a:latin typeface="Calibri" pitchFamily="34" charset="0"/>
              </a:rPr>
              <a:t>Septembre 2015</a:t>
            </a:r>
            <a:endParaRPr lang="fr-FR" sz="1000" dirty="0">
              <a:solidFill>
                <a:srgbClr val="3B3B3A"/>
              </a:solidFill>
              <a:latin typeface="Calibri" pitchFamily="34" charset="0"/>
            </a:endParaRPr>
          </a:p>
        </p:txBody>
      </p:sp>
      <p:sp>
        <p:nvSpPr>
          <p:cNvPr id="15369" name="Rectangle 1"/>
          <p:cNvSpPr>
            <a:spLocks noChangeArrowheads="1"/>
          </p:cNvSpPr>
          <p:nvPr/>
        </p:nvSpPr>
        <p:spPr bwMode="auto">
          <a:xfrm>
            <a:off x="738188" y="1116013"/>
            <a:ext cx="763587" cy="3683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B3B3A"/>
                </a:solidFill>
                <a:latin typeface="Calibri" pitchFamily="34" charset="0"/>
              </a:rPr>
              <a:t>Projet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rgbClr val="CC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flipV="1">
            <a:off x="0" y="6291263"/>
            <a:ext cx="9144000" cy="90487"/>
          </a:xfrm>
          <a:prstGeom prst="rect">
            <a:avLst/>
          </a:prstGeom>
          <a:solidFill>
            <a:srgbClr val="A39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71600" y="6413266"/>
            <a:ext cx="1191352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n w="3175">
                  <a:solidFill>
                    <a:srgbClr val="3B3B3A"/>
                  </a:solidFill>
                </a:ln>
                <a:solidFill>
                  <a:schemeClr val="bg1"/>
                </a:solidFill>
                <a:latin typeface="+mn-lt"/>
              </a:rPr>
              <a:t>AMISURE</a:t>
            </a:r>
          </a:p>
        </p:txBody>
      </p:sp>
      <p:pic>
        <p:nvPicPr>
          <p:cNvPr id="45060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75" y="6472238"/>
            <a:ext cx="7572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Imag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5075" y="6646863"/>
            <a:ext cx="4587875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62" name="Groupe 20"/>
          <p:cNvGrpSpPr>
            <a:grpSpLocks noChangeAspect="1"/>
          </p:cNvGrpSpPr>
          <p:nvPr/>
        </p:nvGrpSpPr>
        <p:grpSpPr bwMode="auto">
          <a:xfrm>
            <a:off x="127000" y="6503988"/>
            <a:ext cx="792163" cy="215900"/>
            <a:chOff x="6876256" y="476672"/>
            <a:chExt cx="1584176" cy="432048"/>
          </a:xfrm>
        </p:grpSpPr>
        <p:grpSp>
          <p:nvGrpSpPr>
            <p:cNvPr id="45072" name="Groupe 21"/>
            <p:cNvGrpSpPr>
              <a:grpSpLocks/>
            </p:cNvGrpSpPr>
            <p:nvPr/>
          </p:nvGrpSpPr>
          <p:grpSpPr bwMode="auto">
            <a:xfrm>
              <a:off x="6876256" y="476672"/>
              <a:ext cx="432048" cy="432048"/>
              <a:chOff x="6876256" y="476672"/>
              <a:chExt cx="432048" cy="432048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6876256" y="476672"/>
                <a:ext cx="431760" cy="432048"/>
              </a:xfrm>
              <a:prstGeom prst="ellipse">
                <a:avLst/>
              </a:prstGeom>
              <a:solidFill>
                <a:srgbClr val="D33A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45080" name="Image 29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68414" y="569662"/>
                <a:ext cx="247731" cy="246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5073" name="Groupe 22"/>
            <p:cNvGrpSpPr>
              <a:grpSpLocks/>
            </p:cNvGrpSpPr>
            <p:nvPr/>
          </p:nvGrpSpPr>
          <p:grpSpPr bwMode="auto">
            <a:xfrm>
              <a:off x="7452320" y="476672"/>
              <a:ext cx="432048" cy="432048"/>
              <a:chOff x="7452320" y="476672"/>
              <a:chExt cx="432048" cy="432048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7450878" y="476672"/>
                <a:ext cx="434934" cy="432048"/>
              </a:xfrm>
              <a:prstGeom prst="ellipse">
                <a:avLst/>
              </a:prstGeom>
              <a:solidFill>
                <a:srgbClr val="E95D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45078" name="Image 27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562144" y="542228"/>
                <a:ext cx="212400" cy="273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5074" name="Groupe 23"/>
            <p:cNvGrpSpPr>
              <a:grpSpLocks/>
            </p:cNvGrpSpPr>
            <p:nvPr/>
          </p:nvGrpSpPr>
          <p:grpSpPr bwMode="auto">
            <a:xfrm>
              <a:off x="8028384" y="476672"/>
              <a:ext cx="432048" cy="432048"/>
              <a:chOff x="8028384" y="476672"/>
              <a:chExt cx="432048" cy="432048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8028672" y="476672"/>
                <a:ext cx="431760" cy="432048"/>
              </a:xfrm>
              <a:prstGeom prst="ellipse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45076" name="Image 2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063371" y="541687"/>
                <a:ext cx="362073" cy="32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063" name="ZoneTexte 91"/>
          <p:cNvSpPr txBox="1">
            <a:spLocks noChangeArrowheads="1"/>
          </p:cNvSpPr>
          <p:nvPr/>
        </p:nvSpPr>
        <p:spPr bwMode="auto">
          <a:xfrm>
            <a:off x="539750" y="269875"/>
            <a:ext cx="1576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smtClean="0">
                <a:solidFill>
                  <a:srgbClr val="3B3B3A"/>
                </a:solidFill>
                <a:latin typeface="Calibri" pitchFamily="34" charset="0"/>
              </a:rPr>
              <a:t>Conclusion</a:t>
            </a:r>
            <a:endParaRPr lang="fr-FR" sz="2400" b="1" dirty="0">
              <a:solidFill>
                <a:srgbClr val="3B3B3A"/>
              </a:solidFill>
              <a:latin typeface="Calibri" pitchFamily="34" charset="0"/>
            </a:endParaRPr>
          </a:p>
        </p:txBody>
      </p:sp>
      <p:pic>
        <p:nvPicPr>
          <p:cNvPr id="45064" name="Imag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" y="701675"/>
            <a:ext cx="27908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94"/>
          <p:cNvSpPr/>
          <p:nvPr/>
        </p:nvSpPr>
        <p:spPr>
          <a:xfrm flipV="1">
            <a:off x="0" y="0"/>
            <a:ext cx="9144000" cy="90488"/>
          </a:xfrm>
          <a:prstGeom prst="rect">
            <a:avLst/>
          </a:prstGeom>
          <a:solidFill>
            <a:srgbClr val="009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E8600C"/>
              </a:solidFill>
            </a:endParaRPr>
          </a:p>
        </p:txBody>
      </p:sp>
      <p:pic>
        <p:nvPicPr>
          <p:cNvPr id="45066" name="Image 3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23038" y="6597650"/>
            <a:ext cx="569912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Rectangle 43"/>
          <p:cNvSpPr>
            <a:spLocks noChangeArrowheads="1"/>
          </p:cNvSpPr>
          <p:nvPr/>
        </p:nvSpPr>
        <p:spPr bwMode="auto">
          <a:xfrm>
            <a:off x="1206500" y="4454525"/>
            <a:ext cx="334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E</a:t>
            </a:r>
            <a:endParaRPr lang="fr-FR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068" name="ZoneTexte 30"/>
          <p:cNvSpPr txBox="1">
            <a:spLocks noChangeArrowheads="1"/>
          </p:cNvSpPr>
          <p:nvPr/>
        </p:nvSpPr>
        <p:spPr bwMode="auto">
          <a:xfrm>
            <a:off x="1624013" y="1557338"/>
            <a:ext cx="6408737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rgbClr val="009CB2"/>
                </a:solidFill>
                <a:latin typeface="Calibri" pitchFamily="34" charset="0"/>
              </a:rPr>
              <a:t>Du projet AMISURE, IMA pourra :</a:t>
            </a:r>
          </a:p>
          <a:p>
            <a:endParaRPr lang="fr-FR" sz="1600">
              <a:solidFill>
                <a:srgbClr val="3B3B3A"/>
              </a:solidFill>
              <a:latin typeface="Calibri" pitchFamily="34" charset="0"/>
            </a:endParaRPr>
          </a:p>
          <a:p>
            <a:r>
              <a:rPr lang="fr-FR" sz="1600">
                <a:solidFill>
                  <a:srgbClr val="009CB2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fr-FR" sz="1600">
                <a:solidFill>
                  <a:srgbClr val="005368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sz="1600" b="1">
                <a:solidFill>
                  <a:srgbClr val="009CB2"/>
                </a:solidFill>
                <a:latin typeface="Calibri" pitchFamily="34" charset="0"/>
              </a:rPr>
              <a:t>Décliner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 de nouvelles offres de services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 pour PA afin de faciliter le maintien à domicile, en capitalisant sur les retours des expérimentations AMISURE sur le terrain.</a:t>
            </a:r>
          </a:p>
          <a:p>
            <a:endParaRPr lang="fr-FR" sz="1600">
              <a:solidFill>
                <a:srgbClr val="3B3B3A"/>
              </a:solidFill>
              <a:latin typeface="Calibri" pitchFamily="34" charset="0"/>
            </a:endParaRPr>
          </a:p>
          <a:p>
            <a:r>
              <a:rPr lang="fr-FR" sz="1600">
                <a:solidFill>
                  <a:srgbClr val="009CB2"/>
                </a:solidFill>
                <a:latin typeface="Calibri" pitchFamily="34" charset="0"/>
                <a:sym typeface="Wingdings" pitchFamily="2" charset="2"/>
              </a:rPr>
              <a:t> </a:t>
            </a:r>
            <a:r>
              <a:rPr lang="fr-FR" sz="1600" b="1">
                <a:solidFill>
                  <a:srgbClr val="009CB2"/>
                </a:solidFill>
                <a:latin typeface="Calibri" pitchFamily="34" charset="0"/>
              </a:rPr>
              <a:t>Développer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 les contacts et les partenariats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 avec les acteurs majeurs de l’écosystème de la personne âgée en perte d’autonomie dans le cadre de la nouvelle filière de la « Silver Economy ».</a:t>
            </a:r>
          </a:p>
          <a:p>
            <a:endParaRPr lang="fr-FR" sz="1600">
              <a:solidFill>
                <a:srgbClr val="3B3B3A"/>
              </a:solidFill>
              <a:latin typeface="Calibri" pitchFamily="34" charset="0"/>
            </a:endParaRPr>
          </a:p>
          <a:p>
            <a:r>
              <a:rPr lang="fr-FR" sz="1600">
                <a:solidFill>
                  <a:srgbClr val="009CB2"/>
                </a:solidFill>
                <a:latin typeface="Calibri" pitchFamily="34" charset="0"/>
                <a:sym typeface="Wingdings" pitchFamily="2" charset="2"/>
              </a:rPr>
              <a:t> </a:t>
            </a:r>
            <a:r>
              <a:rPr lang="fr-FR" sz="1600" b="1">
                <a:solidFill>
                  <a:srgbClr val="009CB2"/>
                </a:solidFill>
                <a:latin typeface="Calibri" pitchFamily="34" charset="0"/>
              </a:rPr>
              <a:t>Réutiliser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, en mode opérationnel, les outils développés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 dans le cadre du projet AMISURE.</a:t>
            </a:r>
          </a:p>
        </p:txBody>
      </p:sp>
      <p:pic>
        <p:nvPicPr>
          <p:cNvPr id="45070" name="Image 3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1763" y="333375"/>
            <a:ext cx="4079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450" y="5949950"/>
            <a:ext cx="2133600" cy="365125"/>
          </a:xfrm>
        </p:spPr>
        <p:txBody>
          <a:bodyPr/>
          <a:lstStyle/>
          <a:p>
            <a:pPr>
              <a:defRPr/>
            </a:pPr>
            <a:fld id="{F7476015-404F-434C-8770-446F32327534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rgbClr val="CC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flipV="1">
            <a:off x="0" y="6291263"/>
            <a:ext cx="9144000" cy="90487"/>
          </a:xfrm>
          <a:prstGeom prst="rect">
            <a:avLst/>
          </a:prstGeom>
          <a:solidFill>
            <a:srgbClr val="A39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71600" y="6413266"/>
            <a:ext cx="1191352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n w="3175">
                  <a:solidFill>
                    <a:srgbClr val="3B3B3A"/>
                  </a:solidFill>
                </a:ln>
                <a:solidFill>
                  <a:schemeClr val="bg1"/>
                </a:solidFill>
                <a:latin typeface="+mn-lt"/>
              </a:rPr>
              <a:t>AMISURE</a:t>
            </a:r>
          </a:p>
        </p:txBody>
      </p:sp>
      <p:pic>
        <p:nvPicPr>
          <p:cNvPr id="20484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75" y="6472238"/>
            <a:ext cx="7572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mag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5075" y="6646863"/>
            <a:ext cx="4587875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Imag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4156" y="6597650"/>
            <a:ext cx="569913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7" name="Groupe 20"/>
          <p:cNvGrpSpPr>
            <a:grpSpLocks noChangeAspect="1"/>
          </p:cNvGrpSpPr>
          <p:nvPr/>
        </p:nvGrpSpPr>
        <p:grpSpPr bwMode="auto">
          <a:xfrm>
            <a:off x="127000" y="6503988"/>
            <a:ext cx="792163" cy="215900"/>
            <a:chOff x="6876256" y="476672"/>
            <a:chExt cx="1584176" cy="432048"/>
          </a:xfrm>
        </p:grpSpPr>
        <p:grpSp>
          <p:nvGrpSpPr>
            <p:cNvPr id="20499" name="Groupe 21"/>
            <p:cNvGrpSpPr>
              <a:grpSpLocks/>
            </p:cNvGrpSpPr>
            <p:nvPr/>
          </p:nvGrpSpPr>
          <p:grpSpPr bwMode="auto">
            <a:xfrm>
              <a:off x="6876256" y="476672"/>
              <a:ext cx="432048" cy="432048"/>
              <a:chOff x="6876256" y="476672"/>
              <a:chExt cx="432048" cy="432048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6876256" y="476672"/>
                <a:ext cx="431760" cy="432048"/>
              </a:xfrm>
              <a:prstGeom prst="ellipse">
                <a:avLst/>
              </a:prstGeom>
              <a:solidFill>
                <a:srgbClr val="D33A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20507" name="Image 29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968414" y="569662"/>
                <a:ext cx="247731" cy="246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500" name="Groupe 22"/>
            <p:cNvGrpSpPr>
              <a:grpSpLocks/>
            </p:cNvGrpSpPr>
            <p:nvPr/>
          </p:nvGrpSpPr>
          <p:grpSpPr bwMode="auto">
            <a:xfrm>
              <a:off x="7452320" y="476672"/>
              <a:ext cx="432048" cy="432048"/>
              <a:chOff x="7452320" y="476672"/>
              <a:chExt cx="432048" cy="432048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7450878" y="476672"/>
                <a:ext cx="434934" cy="432048"/>
              </a:xfrm>
              <a:prstGeom prst="ellipse">
                <a:avLst/>
              </a:prstGeom>
              <a:solidFill>
                <a:srgbClr val="E95D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20505" name="Image 27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562144" y="542228"/>
                <a:ext cx="212400" cy="273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501" name="Groupe 23"/>
            <p:cNvGrpSpPr>
              <a:grpSpLocks/>
            </p:cNvGrpSpPr>
            <p:nvPr/>
          </p:nvGrpSpPr>
          <p:grpSpPr bwMode="auto">
            <a:xfrm>
              <a:off x="8028384" y="476672"/>
              <a:ext cx="432048" cy="432048"/>
              <a:chOff x="8028384" y="476672"/>
              <a:chExt cx="432048" cy="432048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8028672" y="476672"/>
                <a:ext cx="431760" cy="432048"/>
              </a:xfrm>
              <a:prstGeom prst="ellipse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20503" name="Image 2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063371" y="541687"/>
                <a:ext cx="362073" cy="32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488" name="ZoneTexte 85"/>
          <p:cNvSpPr txBox="1">
            <a:spLocks noChangeArrowheads="1"/>
          </p:cNvSpPr>
          <p:nvPr/>
        </p:nvSpPr>
        <p:spPr bwMode="auto">
          <a:xfrm>
            <a:off x="3492500" y="1700213"/>
            <a:ext cx="49672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D33A86"/>
                </a:solidFill>
                <a:latin typeface="Calibri" pitchFamily="34" charset="0"/>
              </a:rPr>
              <a:t>AM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élioration et </a:t>
            </a:r>
            <a:r>
              <a:rPr lang="fr-FR" sz="1600" b="1">
                <a:solidFill>
                  <a:srgbClr val="E95D27"/>
                </a:solidFill>
                <a:latin typeface="Calibri" pitchFamily="34" charset="0"/>
              </a:rPr>
              <a:t>I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nnovation des éco</a:t>
            </a:r>
            <a:r>
              <a:rPr lang="fr-FR" sz="1600" b="1">
                <a:solidFill>
                  <a:srgbClr val="C9CE1F"/>
                </a:solidFill>
                <a:latin typeface="Calibri" pitchFamily="34" charset="0"/>
              </a:rPr>
              <a:t>S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ystèmes</a:t>
            </a:r>
            <a:br>
              <a:rPr lang="fr-FR" sz="1600" b="1">
                <a:solidFill>
                  <a:srgbClr val="3B3B3A"/>
                </a:solidFill>
                <a:latin typeface="Calibri" pitchFamily="34" charset="0"/>
              </a:rPr>
            </a:b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pour la personne en perte d’a</a:t>
            </a:r>
            <a:r>
              <a:rPr lang="fr-FR" sz="1600" b="1">
                <a:solidFill>
                  <a:srgbClr val="009CB2"/>
                </a:solidFill>
                <a:latin typeface="Calibri" pitchFamily="34" charset="0"/>
              </a:rPr>
              <a:t>U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tonomie </a:t>
            </a:r>
            <a:br>
              <a:rPr lang="fr-FR" sz="1600" b="1">
                <a:solidFill>
                  <a:srgbClr val="3B3B3A"/>
                </a:solidFill>
                <a:latin typeface="Calibri" pitchFamily="34" charset="0"/>
              </a:rPr>
            </a:b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et son envi</a:t>
            </a:r>
            <a:r>
              <a:rPr lang="fr-FR" sz="1600" b="1">
                <a:solidFill>
                  <a:srgbClr val="DC9C63"/>
                </a:solidFill>
                <a:latin typeface="Calibri" pitchFamily="34" charset="0"/>
              </a:rPr>
              <a:t>R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onn</a:t>
            </a:r>
            <a:r>
              <a:rPr lang="fr-FR" sz="1600" b="1">
                <a:solidFill>
                  <a:srgbClr val="DC9C63"/>
                </a:solidFill>
                <a:latin typeface="Calibri" pitchFamily="34" charset="0"/>
              </a:rPr>
              <a:t>E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ment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491880" y="1221140"/>
            <a:ext cx="1593706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ln w="9525">
                  <a:solidFill>
                    <a:srgbClr val="3B3B3A"/>
                  </a:solidFill>
                </a:ln>
                <a:solidFill>
                  <a:schemeClr val="bg1"/>
                </a:solidFill>
                <a:latin typeface="+mn-lt"/>
              </a:rPr>
              <a:t>AMISURE</a:t>
            </a:r>
          </a:p>
        </p:txBody>
      </p:sp>
      <p:sp>
        <p:nvSpPr>
          <p:cNvPr id="20490" name="ZoneTexte 91"/>
          <p:cNvSpPr txBox="1">
            <a:spLocks noChangeArrowheads="1"/>
          </p:cNvSpPr>
          <p:nvPr/>
        </p:nvSpPr>
        <p:spPr bwMode="auto">
          <a:xfrm>
            <a:off x="539750" y="269875"/>
            <a:ext cx="4598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3B3B3A"/>
                </a:solidFill>
                <a:latin typeface="Calibri" pitchFamily="34" charset="0"/>
              </a:rPr>
              <a:t>2.1 - Périmètre du projet AMISURE</a:t>
            </a:r>
          </a:p>
        </p:txBody>
      </p:sp>
      <p:pic>
        <p:nvPicPr>
          <p:cNvPr id="20491" name="Imag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" y="701675"/>
            <a:ext cx="27908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Imag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075" y="341313"/>
            <a:ext cx="32067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Rectangle 92"/>
          <p:cNvSpPr/>
          <p:nvPr/>
        </p:nvSpPr>
        <p:spPr>
          <a:xfrm>
            <a:off x="395288" y="1220788"/>
            <a:ext cx="2808287" cy="4729162"/>
          </a:xfrm>
          <a:prstGeom prst="rect">
            <a:avLst/>
          </a:prstGeom>
          <a:solidFill>
            <a:srgbClr val="F8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494" name="ZoneTexte 93"/>
          <p:cNvSpPr txBox="1">
            <a:spLocks noChangeArrowheads="1"/>
          </p:cNvSpPr>
          <p:nvPr/>
        </p:nvSpPr>
        <p:spPr bwMode="auto">
          <a:xfrm>
            <a:off x="3492500" y="3789363"/>
            <a:ext cx="55435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fr-FR">
                <a:solidFill>
                  <a:srgbClr val="D33A86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fr-FR">
                <a:solidFill>
                  <a:srgbClr val="3B3B3A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>
                <a:solidFill>
                  <a:srgbClr val="3B3B3A"/>
                </a:solidFill>
                <a:latin typeface="Calibri" pitchFamily="34" charset="0"/>
              </a:rPr>
              <a:t>La perte d’autonomie des PA</a:t>
            </a:r>
          </a:p>
          <a:p>
            <a:pPr>
              <a:lnSpc>
                <a:spcPct val="200000"/>
              </a:lnSpc>
            </a:pPr>
            <a:r>
              <a:rPr lang="fr-FR">
                <a:solidFill>
                  <a:srgbClr val="D33A86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fr-FR">
                <a:solidFill>
                  <a:srgbClr val="3B3B3A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>
                <a:solidFill>
                  <a:srgbClr val="3B3B3A"/>
                </a:solidFill>
                <a:latin typeface="Calibri" pitchFamily="34" charset="0"/>
              </a:rPr>
              <a:t>La prévention de la perte d’autonomie</a:t>
            </a:r>
          </a:p>
          <a:p>
            <a:pPr>
              <a:lnSpc>
                <a:spcPct val="200000"/>
              </a:lnSpc>
            </a:pPr>
            <a:r>
              <a:rPr lang="fr-FR">
                <a:solidFill>
                  <a:srgbClr val="D33A86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fr-FR">
                <a:solidFill>
                  <a:srgbClr val="3B3B3A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>
                <a:solidFill>
                  <a:srgbClr val="3B3B3A"/>
                </a:solidFill>
                <a:latin typeface="Calibri" pitchFamily="34" charset="0"/>
              </a:rPr>
              <a:t>L’accompagnement dans le maintien à domicile</a:t>
            </a:r>
          </a:p>
        </p:txBody>
      </p:sp>
      <p:pic>
        <p:nvPicPr>
          <p:cNvPr id="20495" name="Imag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750" y="3605213"/>
            <a:ext cx="25193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94"/>
          <p:cNvSpPr/>
          <p:nvPr/>
        </p:nvSpPr>
        <p:spPr>
          <a:xfrm flipV="1">
            <a:off x="0" y="0"/>
            <a:ext cx="9144000" cy="90488"/>
          </a:xfrm>
          <a:prstGeom prst="rect">
            <a:avLst/>
          </a:prstGeom>
          <a:solidFill>
            <a:srgbClr val="D33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D33A86"/>
              </a:solidFill>
            </a:endParaRPr>
          </a:p>
        </p:txBody>
      </p:sp>
      <p:sp>
        <p:nvSpPr>
          <p:cNvPr id="31" name="Triangle isocèle 30"/>
          <p:cNvSpPr/>
          <p:nvPr/>
        </p:nvSpPr>
        <p:spPr>
          <a:xfrm rot="5400000">
            <a:off x="3194844" y="3275806"/>
            <a:ext cx="377825" cy="360363"/>
          </a:xfrm>
          <a:prstGeom prst="triangle">
            <a:avLst/>
          </a:prstGeom>
          <a:solidFill>
            <a:srgbClr val="F8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911975" y="5975350"/>
            <a:ext cx="2133600" cy="365125"/>
          </a:xfrm>
        </p:spPr>
        <p:txBody>
          <a:bodyPr/>
          <a:lstStyle/>
          <a:p>
            <a:pPr>
              <a:defRPr/>
            </a:pPr>
            <a:fld id="{CCD6D474-A00B-43A0-A677-5F4DC47FCF83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rgbClr val="CC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flipV="1">
            <a:off x="0" y="6291263"/>
            <a:ext cx="9144000" cy="90487"/>
          </a:xfrm>
          <a:prstGeom prst="rect">
            <a:avLst/>
          </a:prstGeom>
          <a:solidFill>
            <a:srgbClr val="A39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71600" y="6413266"/>
            <a:ext cx="1191352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n w="3175">
                  <a:solidFill>
                    <a:srgbClr val="3B3B3A"/>
                  </a:solidFill>
                </a:ln>
                <a:solidFill>
                  <a:schemeClr val="bg1"/>
                </a:solidFill>
                <a:latin typeface="+mn-lt"/>
              </a:rPr>
              <a:t>AMISURE</a:t>
            </a:r>
          </a:p>
        </p:txBody>
      </p:sp>
      <p:pic>
        <p:nvPicPr>
          <p:cNvPr id="22532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75" y="6472238"/>
            <a:ext cx="7572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ag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5075" y="6646863"/>
            <a:ext cx="4587875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Imag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824" y="6607765"/>
            <a:ext cx="568325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5" name="Groupe 20"/>
          <p:cNvGrpSpPr>
            <a:grpSpLocks noChangeAspect="1"/>
          </p:cNvGrpSpPr>
          <p:nvPr/>
        </p:nvGrpSpPr>
        <p:grpSpPr bwMode="auto">
          <a:xfrm>
            <a:off x="127000" y="6503988"/>
            <a:ext cx="792163" cy="215900"/>
            <a:chOff x="6876256" y="476672"/>
            <a:chExt cx="1584176" cy="432048"/>
          </a:xfrm>
        </p:grpSpPr>
        <p:grpSp>
          <p:nvGrpSpPr>
            <p:cNvPr id="22547" name="Groupe 21"/>
            <p:cNvGrpSpPr>
              <a:grpSpLocks/>
            </p:cNvGrpSpPr>
            <p:nvPr/>
          </p:nvGrpSpPr>
          <p:grpSpPr bwMode="auto">
            <a:xfrm>
              <a:off x="6876256" y="476672"/>
              <a:ext cx="432048" cy="432048"/>
              <a:chOff x="6876256" y="476672"/>
              <a:chExt cx="432048" cy="432048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6876256" y="476672"/>
                <a:ext cx="431760" cy="432048"/>
              </a:xfrm>
              <a:prstGeom prst="ellipse">
                <a:avLst/>
              </a:prstGeom>
              <a:solidFill>
                <a:srgbClr val="D33A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22555" name="Image 29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968414" y="569662"/>
                <a:ext cx="247731" cy="246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548" name="Groupe 22"/>
            <p:cNvGrpSpPr>
              <a:grpSpLocks/>
            </p:cNvGrpSpPr>
            <p:nvPr/>
          </p:nvGrpSpPr>
          <p:grpSpPr bwMode="auto">
            <a:xfrm>
              <a:off x="7452320" y="476672"/>
              <a:ext cx="432048" cy="432048"/>
              <a:chOff x="7452320" y="476672"/>
              <a:chExt cx="432048" cy="432048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7450878" y="476672"/>
                <a:ext cx="434934" cy="432048"/>
              </a:xfrm>
              <a:prstGeom prst="ellipse">
                <a:avLst/>
              </a:prstGeom>
              <a:solidFill>
                <a:srgbClr val="E95D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22553" name="Image 27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562144" y="542228"/>
                <a:ext cx="212400" cy="273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549" name="Groupe 23"/>
            <p:cNvGrpSpPr>
              <a:grpSpLocks/>
            </p:cNvGrpSpPr>
            <p:nvPr/>
          </p:nvGrpSpPr>
          <p:grpSpPr bwMode="auto">
            <a:xfrm>
              <a:off x="8028384" y="476672"/>
              <a:ext cx="432048" cy="432048"/>
              <a:chOff x="8028384" y="476672"/>
              <a:chExt cx="432048" cy="432048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8028672" y="476672"/>
                <a:ext cx="431760" cy="432048"/>
              </a:xfrm>
              <a:prstGeom prst="ellipse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22551" name="Image 2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063371" y="541687"/>
                <a:ext cx="362073" cy="32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2536" name="ZoneTexte 91"/>
          <p:cNvSpPr txBox="1">
            <a:spLocks noChangeArrowheads="1"/>
          </p:cNvSpPr>
          <p:nvPr/>
        </p:nvSpPr>
        <p:spPr bwMode="auto">
          <a:xfrm>
            <a:off x="539750" y="269875"/>
            <a:ext cx="445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3B3B3A"/>
                </a:solidFill>
                <a:latin typeface="Calibri" pitchFamily="34" charset="0"/>
              </a:rPr>
              <a:t>2.2 - Objectifs du projet AMISURE</a:t>
            </a:r>
          </a:p>
        </p:txBody>
      </p:sp>
      <p:pic>
        <p:nvPicPr>
          <p:cNvPr id="22537" name="Imag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" y="701675"/>
            <a:ext cx="27908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Imag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075" y="341313"/>
            <a:ext cx="32067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Rectangle 92"/>
          <p:cNvSpPr/>
          <p:nvPr/>
        </p:nvSpPr>
        <p:spPr>
          <a:xfrm>
            <a:off x="4997450" y="2708275"/>
            <a:ext cx="3822700" cy="2881313"/>
          </a:xfrm>
          <a:prstGeom prst="rect">
            <a:avLst/>
          </a:prstGeom>
          <a:solidFill>
            <a:srgbClr val="CC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540" name="ZoneTexte 93"/>
          <p:cNvSpPr txBox="1">
            <a:spLocks noChangeArrowheads="1"/>
          </p:cNvSpPr>
          <p:nvPr/>
        </p:nvSpPr>
        <p:spPr bwMode="auto">
          <a:xfrm>
            <a:off x="539750" y="1341438"/>
            <a:ext cx="81708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Proposer de nouvelles offres de services aux personnes dépendantes à travers </a:t>
            </a:r>
            <a:r>
              <a:rPr lang="fr-FR" sz="1600" b="1">
                <a:solidFill>
                  <a:srgbClr val="969917"/>
                </a:solidFill>
                <a:latin typeface="Calibri" pitchFamily="34" charset="0"/>
              </a:rPr>
              <a:t>des écosystèmes mieux organisés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 et utilisant de manière appropriée les </a:t>
            </a:r>
            <a:r>
              <a:rPr lang="fr-FR" sz="1600" b="1">
                <a:solidFill>
                  <a:srgbClr val="D33A86"/>
                </a:solidFill>
                <a:latin typeface="Calibri" pitchFamily="34" charset="0"/>
              </a:rPr>
              <a:t>technologies de l’Information et Communication (TIC)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95" name="Rectangle 94"/>
          <p:cNvSpPr/>
          <p:nvPr/>
        </p:nvSpPr>
        <p:spPr>
          <a:xfrm flipV="1">
            <a:off x="0" y="0"/>
            <a:ext cx="9144000" cy="90488"/>
          </a:xfrm>
          <a:prstGeom prst="rect">
            <a:avLst/>
          </a:prstGeom>
          <a:solidFill>
            <a:srgbClr val="D33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D33A86"/>
              </a:solidFill>
            </a:endParaRPr>
          </a:p>
        </p:txBody>
      </p:sp>
      <p:sp>
        <p:nvSpPr>
          <p:cNvPr id="31" name="Triangle isocèle 30"/>
          <p:cNvSpPr/>
          <p:nvPr/>
        </p:nvSpPr>
        <p:spPr>
          <a:xfrm rot="-5400000">
            <a:off x="-570774" y="2141691"/>
            <a:ext cx="160408" cy="152872"/>
          </a:xfrm>
          <a:prstGeom prst="triangle">
            <a:avLst/>
          </a:prstGeom>
          <a:solidFill>
            <a:srgbClr val="D33A86">
              <a:alpha val="14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D33A86"/>
              </a:solidFill>
            </a:endParaRPr>
          </a:p>
        </p:txBody>
      </p:sp>
      <p:sp>
        <p:nvSpPr>
          <p:cNvPr id="22543" name="ZoneTexte 31"/>
          <p:cNvSpPr txBox="1">
            <a:spLocks noChangeArrowheads="1"/>
          </p:cNvSpPr>
          <p:nvPr/>
        </p:nvSpPr>
        <p:spPr bwMode="auto">
          <a:xfrm>
            <a:off x="539750" y="2620963"/>
            <a:ext cx="38798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Le projet effectuera </a:t>
            </a:r>
            <a:r>
              <a:rPr lang="fr-FR" sz="1600" b="1">
                <a:solidFill>
                  <a:srgbClr val="D33A86"/>
                </a:solidFill>
                <a:latin typeface="Calibri" pitchFamily="34" charset="0"/>
              </a:rPr>
              <a:t>des expérimentations et évaluations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 autour d’une nouvelle organisation de services utilisant une plateforme NTIC. Ces expérimentations seront effectuées avec l’aide du réseau de services à la personne et d’un panel d’environ 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60 personnes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dépendantes.</a:t>
            </a:r>
          </a:p>
          <a:p>
            <a:endParaRPr lang="fr-FR" sz="1600">
              <a:solidFill>
                <a:srgbClr val="3B3B3A"/>
              </a:solidFill>
              <a:latin typeface="Calibri" pitchFamily="34" charset="0"/>
            </a:endParaRPr>
          </a:p>
        </p:txBody>
      </p:sp>
      <p:pic>
        <p:nvPicPr>
          <p:cNvPr id="22544" name="Image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9850" y="2852738"/>
            <a:ext cx="35258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riangle isocèle 32"/>
          <p:cNvSpPr/>
          <p:nvPr/>
        </p:nvSpPr>
        <p:spPr>
          <a:xfrm rot="-5400000">
            <a:off x="4634706" y="3996532"/>
            <a:ext cx="377825" cy="360362"/>
          </a:xfrm>
          <a:prstGeom prst="triangle">
            <a:avLst/>
          </a:prstGeom>
          <a:solidFill>
            <a:srgbClr val="CC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5463" y="5949950"/>
            <a:ext cx="2133600" cy="365125"/>
          </a:xfrm>
        </p:spPr>
        <p:txBody>
          <a:bodyPr/>
          <a:lstStyle/>
          <a:p>
            <a:pPr>
              <a:defRPr/>
            </a:pPr>
            <a:fld id="{DAABEC66-6A2C-4A92-BBCC-4F34F3578D86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Connecteur droit 105"/>
          <p:cNvCxnSpPr/>
          <p:nvPr/>
        </p:nvCxnSpPr>
        <p:spPr>
          <a:xfrm>
            <a:off x="4781550" y="3805238"/>
            <a:ext cx="787400" cy="1371600"/>
          </a:xfrm>
          <a:prstGeom prst="line">
            <a:avLst/>
          </a:prstGeom>
          <a:ln w="9525">
            <a:solidFill>
              <a:srgbClr val="CCC6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>
            <a:off x="4427538" y="1633538"/>
            <a:ext cx="0" cy="1536700"/>
          </a:xfrm>
          <a:prstGeom prst="line">
            <a:avLst/>
          </a:prstGeom>
          <a:ln w="9525">
            <a:solidFill>
              <a:srgbClr val="CCC6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H="1">
            <a:off x="5219700" y="2141538"/>
            <a:ext cx="1419225" cy="1028700"/>
          </a:xfrm>
          <a:prstGeom prst="line">
            <a:avLst/>
          </a:prstGeom>
          <a:ln w="9525">
            <a:solidFill>
              <a:srgbClr val="CCC6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2505075" y="3711575"/>
            <a:ext cx="3651250" cy="3175"/>
          </a:xfrm>
          <a:prstGeom prst="line">
            <a:avLst/>
          </a:prstGeom>
          <a:ln w="9525">
            <a:solidFill>
              <a:srgbClr val="CCC6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9" name="Imag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119563"/>
            <a:ext cx="1368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9" name="Connecteur droit 108"/>
          <p:cNvCxnSpPr/>
          <p:nvPr/>
        </p:nvCxnSpPr>
        <p:spPr>
          <a:xfrm flipH="1">
            <a:off x="3492500" y="3860800"/>
            <a:ext cx="644525" cy="1298575"/>
          </a:xfrm>
          <a:prstGeom prst="line">
            <a:avLst/>
          </a:prstGeom>
          <a:ln w="9525">
            <a:solidFill>
              <a:srgbClr val="CCC6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2268538" y="2205038"/>
            <a:ext cx="1352550" cy="965200"/>
          </a:xfrm>
          <a:prstGeom prst="line">
            <a:avLst/>
          </a:prstGeom>
          <a:ln w="9525">
            <a:solidFill>
              <a:srgbClr val="CCC6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rgbClr val="CC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flipV="1">
            <a:off x="0" y="6291263"/>
            <a:ext cx="9144000" cy="90487"/>
          </a:xfrm>
          <a:prstGeom prst="rect">
            <a:avLst/>
          </a:prstGeom>
          <a:solidFill>
            <a:srgbClr val="A39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71600" y="6413266"/>
            <a:ext cx="1191352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n w="3175">
                  <a:solidFill>
                    <a:srgbClr val="3B3B3A"/>
                  </a:solidFill>
                </a:ln>
                <a:solidFill>
                  <a:schemeClr val="bg1"/>
                </a:solidFill>
                <a:latin typeface="+mn-lt"/>
              </a:rPr>
              <a:t>AMISURE</a:t>
            </a:r>
          </a:p>
        </p:txBody>
      </p:sp>
      <p:pic>
        <p:nvPicPr>
          <p:cNvPr id="26635" name="Imag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7375" y="6472238"/>
            <a:ext cx="7572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Imag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5075" y="6646863"/>
            <a:ext cx="4587875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Imag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1200" y="6605083"/>
            <a:ext cx="569913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8" name="Groupe 20"/>
          <p:cNvGrpSpPr>
            <a:grpSpLocks noChangeAspect="1"/>
          </p:cNvGrpSpPr>
          <p:nvPr/>
        </p:nvGrpSpPr>
        <p:grpSpPr bwMode="auto">
          <a:xfrm>
            <a:off x="127000" y="6503988"/>
            <a:ext cx="792163" cy="215900"/>
            <a:chOff x="6876256" y="476672"/>
            <a:chExt cx="1584176" cy="432048"/>
          </a:xfrm>
        </p:grpSpPr>
        <p:grpSp>
          <p:nvGrpSpPr>
            <p:cNvPr id="26675" name="Groupe 21"/>
            <p:cNvGrpSpPr>
              <a:grpSpLocks/>
            </p:cNvGrpSpPr>
            <p:nvPr/>
          </p:nvGrpSpPr>
          <p:grpSpPr bwMode="auto">
            <a:xfrm>
              <a:off x="6876256" y="476672"/>
              <a:ext cx="432048" cy="432048"/>
              <a:chOff x="6876256" y="476672"/>
              <a:chExt cx="432048" cy="432048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6876256" y="476672"/>
                <a:ext cx="431760" cy="432048"/>
              </a:xfrm>
              <a:prstGeom prst="ellipse">
                <a:avLst/>
              </a:prstGeom>
              <a:solidFill>
                <a:srgbClr val="D33A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26683" name="Image 29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968414" y="569662"/>
                <a:ext cx="247731" cy="246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676" name="Groupe 22"/>
            <p:cNvGrpSpPr>
              <a:grpSpLocks/>
            </p:cNvGrpSpPr>
            <p:nvPr/>
          </p:nvGrpSpPr>
          <p:grpSpPr bwMode="auto">
            <a:xfrm>
              <a:off x="7452320" y="476672"/>
              <a:ext cx="432048" cy="432048"/>
              <a:chOff x="7452320" y="476672"/>
              <a:chExt cx="432048" cy="432048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7450878" y="476672"/>
                <a:ext cx="434934" cy="432048"/>
              </a:xfrm>
              <a:prstGeom prst="ellipse">
                <a:avLst/>
              </a:prstGeom>
              <a:solidFill>
                <a:srgbClr val="E95D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26681" name="Image 27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562144" y="542228"/>
                <a:ext cx="212400" cy="273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677" name="Groupe 23"/>
            <p:cNvGrpSpPr>
              <a:grpSpLocks/>
            </p:cNvGrpSpPr>
            <p:nvPr/>
          </p:nvGrpSpPr>
          <p:grpSpPr bwMode="auto">
            <a:xfrm>
              <a:off x="8028384" y="476672"/>
              <a:ext cx="432048" cy="432048"/>
              <a:chOff x="8028384" y="476672"/>
              <a:chExt cx="432048" cy="432048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8028672" y="476672"/>
                <a:ext cx="431760" cy="432048"/>
              </a:xfrm>
              <a:prstGeom prst="ellipse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26679" name="Image 25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063371" y="541687"/>
                <a:ext cx="362073" cy="32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6639" name="ZoneTexte 91"/>
          <p:cNvSpPr txBox="1">
            <a:spLocks noChangeArrowheads="1"/>
          </p:cNvSpPr>
          <p:nvPr/>
        </p:nvSpPr>
        <p:spPr bwMode="auto">
          <a:xfrm>
            <a:off x="539750" y="269875"/>
            <a:ext cx="418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3B3B3A"/>
                </a:solidFill>
                <a:latin typeface="Calibri" pitchFamily="34" charset="0"/>
              </a:rPr>
              <a:t>2.4 - Partenaires du consortium</a:t>
            </a:r>
          </a:p>
        </p:txBody>
      </p:sp>
      <p:pic>
        <p:nvPicPr>
          <p:cNvPr id="26640" name="Imag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0" y="701675"/>
            <a:ext cx="27908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Imag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9075" y="341313"/>
            <a:ext cx="32067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94"/>
          <p:cNvSpPr/>
          <p:nvPr/>
        </p:nvSpPr>
        <p:spPr>
          <a:xfrm flipV="1">
            <a:off x="0" y="0"/>
            <a:ext cx="9144000" cy="90488"/>
          </a:xfrm>
          <a:prstGeom prst="rect">
            <a:avLst/>
          </a:prstGeom>
          <a:solidFill>
            <a:srgbClr val="D33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D33A86"/>
              </a:solidFill>
            </a:endParaRPr>
          </a:p>
        </p:txBody>
      </p:sp>
      <p:sp>
        <p:nvSpPr>
          <p:cNvPr id="19" name="Arrondir un rectangle avec un coin du même côté 18"/>
          <p:cNvSpPr>
            <a:spLocks noChangeAspect="1"/>
          </p:cNvSpPr>
          <p:nvPr/>
        </p:nvSpPr>
        <p:spPr>
          <a:xfrm>
            <a:off x="3535363" y="3068638"/>
            <a:ext cx="1900237" cy="792162"/>
          </a:xfrm>
          <a:prstGeom prst="round2SameRect">
            <a:avLst/>
          </a:prstGeom>
          <a:solidFill>
            <a:srgbClr val="A39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10800000">
            <a:off x="4284663" y="3789363"/>
            <a:ext cx="376237" cy="360362"/>
          </a:xfrm>
          <a:prstGeom prst="triangle">
            <a:avLst/>
          </a:prstGeom>
          <a:solidFill>
            <a:srgbClr val="A39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3667135" y="3212976"/>
            <a:ext cx="1593706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ln w="9525">
                  <a:solidFill>
                    <a:srgbClr val="3B3B3A"/>
                  </a:solidFill>
                </a:ln>
                <a:solidFill>
                  <a:schemeClr val="bg1"/>
                </a:solidFill>
                <a:latin typeface="+mn-lt"/>
              </a:rPr>
              <a:t>AMISURE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419475" y="1495425"/>
            <a:ext cx="1958975" cy="558800"/>
          </a:xfrm>
          <a:prstGeom prst="roundRect">
            <a:avLst/>
          </a:prstGeom>
          <a:solidFill>
            <a:schemeClr val="bg1"/>
          </a:solidFill>
          <a:ln>
            <a:solidFill>
              <a:srgbClr val="009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6647" name="Image 3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41888" y="965200"/>
            <a:ext cx="3302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Picture 10" descr="Portail Assistance Publique-Hôpitaux de Pari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81388" y="1133475"/>
            <a:ext cx="13858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9" name="ZoneTexte 31"/>
          <p:cNvSpPr txBox="1">
            <a:spLocks noChangeArrowheads="1"/>
          </p:cNvSpPr>
          <p:nvPr/>
        </p:nvSpPr>
        <p:spPr bwMode="auto">
          <a:xfrm>
            <a:off x="4043363" y="1595438"/>
            <a:ext cx="71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9CB2"/>
                </a:solidFill>
                <a:latin typeface="Calibri" pitchFamily="34" charset="0"/>
              </a:rPr>
              <a:t>Santé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6516688" y="1862138"/>
            <a:ext cx="1835150" cy="558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39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651" name="ZoneTexte 44"/>
          <p:cNvSpPr txBox="1">
            <a:spLocks noChangeArrowheads="1"/>
          </p:cNvSpPr>
          <p:nvPr/>
        </p:nvSpPr>
        <p:spPr bwMode="auto">
          <a:xfrm>
            <a:off x="6948488" y="197961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A39B99"/>
                </a:solidFill>
                <a:latin typeface="Calibri" pitchFamily="34" charset="0"/>
              </a:rPr>
              <a:t>Business</a:t>
            </a:r>
          </a:p>
        </p:txBody>
      </p:sp>
      <p:pic>
        <p:nvPicPr>
          <p:cNvPr id="26652" name="Picture 12" descr="Université Paris Dauphin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38925" y="1409700"/>
            <a:ext cx="968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Image 4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15250" y="1295400"/>
            <a:ext cx="555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Image 4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6588" y="1427163"/>
            <a:ext cx="46513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à coins arrondis 55"/>
          <p:cNvSpPr/>
          <p:nvPr/>
        </p:nvSpPr>
        <p:spPr>
          <a:xfrm>
            <a:off x="468313" y="1862138"/>
            <a:ext cx="1835150" cy="558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7C8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6656" name="Image 12" descr="LOGO_TRIALOG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201738" y="1471613"/>
            <a:ext cx="11017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7" name="ZoneTexte 56"/>
          <p:cNvSpPr txBox="1">
            <a:spLocks noChangeArrowheads="1"/>
          </p:cNvSpPr>
          <p:nvPr/>
        </p:nvSpPr>
        <p:spPr bwMode="auto">
          <a:xfrm>
            <a:off x="715963" y="1952625"/>
            <a:ext cx="1408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7C8E93"/>
                </a:solidFill>
                <a:latin typeface="Calibri" pitchFamily="34" charset="0"/>
              </a:rPr>
              <a:t>Coordination</a:t>
            </a:r>
          </a:p>
        </p:txBody>
      </p:sp>
      <p:pic>
        <p:nvPicPr>
          <p:cNvPr id="26658" name="Image 38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84888" y="3382963"/>
            <a:ext cx="546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à coins arrondis 61"/>
          <p:cNvSpPr/>
          <p:nvPr/>
        </p:nvSpPr>
        <p:spPr>
          <a:xfrm>
            <a:off x="6530975" y="3298825"/>
            <a:ext cx="1836738" cy="708025"/>
          </a:xfrm>
          <a:prstGeom prst="roundRect">
            <a:avLst/>
          </a:prstGeom>
          <a:solidFill>
            <a:schemeClr val="bg1"/>
          </a:solidFill>
          <a:ln>
            <a:solidFill>
              <a:srgbClr val="D33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660" name="ZoneTexte 62"/>
          <p:cNvSpPr txBox="1">
            <a:spLocks noChangeArrowheads="1"/>
          </p:cNvSpPr>
          <p:nvPr/>
        </p:nvSpPr>
        <p:spPr bwMode="auto">
          <a:xfrm>
            <a:off x="6791325" y="3405188"/>
            <a:ext cx="128428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1700"/>
              </a:lnSpc>
            </a:pPr>
            <a:r>
              <a:rPr lang="fr-FR">
                <a:solidFill>
                  <a:srgbClr val="D33A86"/>
                </a:solidFill>
                <a:latin typeface="Calibri" pitchFamily="34" charset="0"/>
              </a:rPr>
              <a:t>Service à</a:t>
            </a:r>
          </a:p>
          <a:p>
            <a:pPr algn="ctr">
              <a:lnSpc>
                <a:spcPts val="1700"/>
              </a:lnSpc>
            </a:pPr>
            <a:r>
              <a:rPr lang="fr-FR">
                <a:solidFill>
                  <a:srgbClr val="D33A86"/>
                </a:solidFill>
                <a:latin typeface="Calibri" pitchFamily="34" charset="0"/>
              </a:rPr>
              <a:t>la personne</a:t>
            </a:r>
          </a:p>
        </p:txBody>
      </p:sp>
      <p:pic>
        <p:nvPicPr>
          <p:cNvPr id="26661" name="Image 52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907213" y="2708275"/>
            <a:ext cx="9715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2" name="Image 47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862763" y="4724400"/>
            <a:ext cx="42068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à coins arrondis 66"/>
          <p:cNvSpPr/>
          <p:nvPr/>
        </p:nvSpPr>
        <p:spPr>
          <a:xfrm>
            <a:off x="5508625" y="5173663"/>
            <a:ext cx="1835150" cy="558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13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664" name="ZoneTexte 67"/>
          <p:cNvSpPr txBox="1">
            <a:spLocks noChangeArrowheads="1"/>
          </p:cNvSpPr>
          <p:nvPr/>
        </p:nvSpPr>
        <p:spPr bwMode="auto">
          <a:xfrm>
            <a:off x="5861050" y="5229225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513532"/>
                </a:solidFill>
                <a:latin typeface="Calibri" pitchFamily="34" charset="0"/>
              </a:rPr>
              <a:t>Évaluation</a:t>
            </a:r>
          </a:p>
        </p:txBody>
      </p:sp>
      <p:pic>
        <p:nvPicPr>
          <p:cNvPr id="26665" name="Picture 16" descr="Technologies pour l'autonomie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568950" y="4792663"/>
            <a:ext cx="12334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6" name="Image 4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51200" y="4652963"/>
            <a:ext cx="3698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à coins arrondis 76"/>
          <p:cNvSpPr/>
          <p:nvPr/>
        </p:nvSpPr>
        <p:spPr>
          <a:xfrm>
            <a:off x="1908175" y="5160963"/>
            <a:ext cx="1835150" cy="558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5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668" name="ZoneTexte 77"/>
          <p:cNvSpPr txBox="1">
            <a:spLocks noChangeArrowheads="1"/>
          </p:cNvSpPr>
          <p:nvPr/>
        </p:nvSpPr>
        <p:spPr bwMode="auto">
          <a:xfrm>
            <a:off x="2262188" y="5229225"/>
            <a:ext cx="1157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5369"/>
                </a:solidFill>
                <a:latin typeface="Calibri" pitchFamily="34" charset="0"/>
              </a:rPr>
              <a:t>Assistance</a:t>
            </a:r>
          </a:p>
        </p:txBody>
      </p:sp>
      <p:pic>
        <p:nvPicPr>
          <p:cNvPr id="26669" name="Image 69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19313" y="4832350"/>
            <a:ext cx="10064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0" name="Image 37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401888" y="3475038"/>
            <a:ext cx="401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1" name="Image 70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187450" y="2906713"/>
            <a:ext cx="5349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Rectangle à coins arrondis 87"/>
          <p:cNvSpPr/>
          <p:nvPr/>
        </p:nvSpPr>
        <p:spPr>
          <a:xfrm>
            <a:off x="539750" y="3448050"/>
            <a:ext cx="1836738" cy="558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E860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673" name="ZoneTexte 88"/>
          <p:cNvSpPr txBox="1">
            <a:spLocks noChangeArrowheads="1"/>
          </p:cNvSpPr>
          <p:nvPr/>
        </p:nvSpPr>
        <p:spPr bwMode="auto">
          <a:xfrm>
            <a:off x="941388" y="35306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E8600C"/>
                </a:solidFill>
                <a:latin typeface="Calibri" pitchFamily="34" charset="0"/>
              </a:rPr>
              <a:t>Mutuelle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902450" y="5949950"/>
            <a:ext cx="2133600" cy="365125"/>
          </a:xfrm>
        </p:spPr>
        <p:txBody>
          <a:bodyPr/>
          <a:lstStyle/>
          <a:p>
            <a:pPr>
              <a:defRPr/>
            </a:pPr>
            <a:fld id="{61483250-FB55-4C8C-B38C-EE4E3065F81E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oneTexte 93"/>
          <p:cNvSpPr txBox="1">
            <a:spLocks noChangeArrowheads="1"/>
          </p:cNvSpPr>
          <p:nvPr/>
        </p:nvSpPr>
        <p:spPr bwMode="auto">
          <a:xfrm>
            <a:off x="539750" y="1100138"/>
            <a:ext cx="82089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E8600C"/>
                </a:solidFill>
                <a:latin typeface="Calibri" pitchFamily="34" charset="0"/>
                <a:sym typeface="Wingdings" pitchFamily="2" charset="2"/>
              </a:rPr>
              <a:t>POD : Plateforme Ouverte à Domicile</a:t>
            </a:r>
            <a:endParaRPr lang="fr-FR" sz="2000" b="1">
              <a:solidFill>
                <a:srgbClr val="E8600C"/>
              </a:solidFill>
              <a:latin typeface="Calibri" pitchFamily="34" charset="0"/>
            </a:endParaRPr>
          </a:p>
          <a:p>
            <a:r>
              <a:rPr lang="fr-FR" sz="800" b="1">
                <a:solidFill>
                  <a:srgbClr val="3B3B3A"/>
                </a:solidFill>
                <a:latin typeface="Calibri" pitchFamily="34" charset="0"/>
              </a:rPr>
              <a:t> </a:t>
            </a:r>
            <a:r>
              <a:rPr lang="fr-FR" sz="1600" b="1">
                <a:solidFill>
                  <a:srgbClr val="D33A86"/>
                </a:solidFill>
                <a:latin typeface="Calibri" pitchFamily="34" charset="0"/>
              </a:rPr>
              <a:t/>
            </a:r>
            <a:br>
              <a:rPr lang="fr-FR" sz="1600" b="1">
                <a:solidFill>
                  <a:srgbClr val="D33A86"/>
                </a:solidFill>
                <a:latin typeface="Calibri" pitchFamily="34" charset="0"/>
              </a:rPr>
            </a:br>
            <a:r>
              <a:rPr lang="fr-FR" sz="1000" b="1">
                <a:solidFill>
                  <a:srgbClr val="D33A86"/>
                </a:solidFill>
                <a:latin typeface="Calibri" pitchFamily="34" charset="0"/>
              </a:rPr>
              <a:t> </a:t>
            </a:r>
          </a:p>
          <a:p>
            <a:r>
              <a:rPr lang="fr-FR" sz="1600">
                <a:solidFill>
                  <a:srgbClr val="E8600C"/>
                </a:solidFill>
                <a:latin typeface="Calibri" pitchFamily="34" charset="0"/>
              </a:rPr>
              <a:t>Pour : </a:t>
            </a:r>
          </a:p>
          <a:p>
            <a:r>
              <a:rPr lang="fr-FR" sz="1600">
                <a:solidFill>
                  <a:srgbClr val="3B3B3A"/>
                </a:solidFill>
                <a:latin typeface="Calibri" pitchFamily="34" charset="0"/>
                <a:sym typeface="Wingdings" pitchFamily="2" charset="2"/>
              </a:rPr>
              <a:t>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Offrir un 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outil de communication multimédia,</a:t>
            </a:r>
            <a:br>
              <a:rPr lang="fr-FR" sz="1600" b="1">
                <a:solidFill>
                  <a:srgbClr val="3B3B3A"/>
                </a:solidFill>
                <a:latin typeface="Calibri" pitchFamily="34" charset="0"/>
              </a:rPr>
            </a:b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   sécurisé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et facile d’utilisation pour les PA.</a:t>
            </a:r>
            <a:br>
              <a:rPr lang="fr-FR" sz="1600">
                <a:solidFill>
                  <a:srgbClr val="3B3B3A"/>
                </a:solidFill>
                <a:latin typeface="Calibri" pitchFamily="34" charset="0"/>
              </a:rPr>
            </a:br>
            <a:r>
              <a:rPr lang="fr-FR" sz="800">
                <a:solidFill>
                  <a:srgbClr val="3B3B3A"/>
                </a:solidFill>
                <a:latin typeface="Calibri" pitchFamily="34" charset="0"/>
              </a:rPr>
              <a:t>  </a:t>
            </a:r>
          </a:p>
          <a:p>
            <a:r>
              <a:rPr lang="fr-FR" sz="1600">
                <a:solidFill>
                  <a:srgbClr val="3B3B3A"/>
                </a:solidFill>
                <a:latin typeface="Calibri" pitchFamily="34" charset="0"/>
                <a:sym typeface="Wingdings" pitchFamily="2" charset="2"/>
              </a:rPr>
              <a:t>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Servir de lien de communication avec l’extérieur du domicile</a:t>
            </a:r>
            <a:br>
              <a:rPr lang="fr-FR" sz="1600">
                <a:solidFill>
                  <a:srgbClr val="3B3B3A"/>
                </a:solidFill>
                <a:latin typeface="Calibri" pitchFamily="34" charset="0"/>
              </a:rPr>
            </a:b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   via un lien internet.</a:t>
            </a:r>
            <a:br>
              <a:rPr lang="fr-FR" sz="1600">
                <a:solidFill>
                  <a:srgbClr val="3B3B3A"/>
                </a:solidFill>
                <a:latin typeface="Calibri" pitchFamily="34" charset="0"/>
              </a:rPr>
            </a:br>
            <a:endParaRPr lang="fr-FR" sz="800">
              <a:solidFill>
                <a:srgbClr val="3B3B3A"/>
              </a:solidFill>
              <a:latin typeface="Calibri" pitchFamily="34" charset="0"/>
            </a:endParaRPr>
          </a:p>
          <a:p>
            <a:r>
              <a:rPr lang="fr-FR" sz="1600">
                <a:solidFill>
                  <a:srgbClr val="3B3B3A"/>
                </a:solidFill>
                <a:latin typeface="Calibri" pitchFamily="34" charset="0"/>
                <a:sym typeface="Wingdings" pitchFamily="2" charset="2"/>
              </a:rPr>
              <a:t>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Servir de </a:t>
            </a:r>
            <a:r>
              <a:rPr lang="fr-FR" sz="1600">
                <a:solidFill>
                  <a:srgbClr val="E8600C"/>
                </a:solidFill>
                <a:latin typeface="Calibri" pitchFamily="34" charset="0"/>
              </a:rPr>
              <a:t>pont de communication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 entre les différentes NTIC utilisées par la PA (gateway).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84888" y="260350"/>
            <a:ext cx="2744787" cy="2482850"/>
          </a:xfrm>
          <a:prstGeom prst="rect">
            <a:avLst/>
          </a:prstGeom>
          <a:solidFill>
            <a:srgbClr val="CC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" name="Triangle isocèle 31"/>
          <p:cNvSpPr/>
          <p:nvPr/>
        </p:nvSpPr>
        <p:spPr>
          <a:xfrm rot="10800000">
            <a:off x="7300913" y="2636838"/>
            <a:ext cx="376237" cy="360362"/>
          </a:xfrm>
          <a:prstGeom prst="triangle">
            <a:avLst/>
          </a:prstGeom>
          <a:solidFill>
            <a:srgbClr val="CC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724" name="ZoneTexte 35"/>
          <p:cNvSpPr txBox="1">
            <a:spLocks noChangeArrowheads="1"/>
          </p:cNvSpPr>
          <p:nvPr/>
        </p:nvSpPr>
        <p:spPr bwMode="auto">
          <a:xfrm>
            <a:off x="539750" y="3810000"/>
            <a:ext cx="7920038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E8600C"/>
                </a:solidFill>
                <a:latin typeface="Calibri" pitchFamily="34" charset="0"/>
                <a:sym typeface="Wingdings" pitchFamily="2" charset="2"/>
              </a:rPr>
              <a:t> </a:t>
            </a:r>
            <a:r>
              <a:rPr lang="fr-FR" sz="1600" b="1">
                <a:solidFill>
                  <a:srgbClr val="E8600C"/>
                </a:solidFill>
                <a:latin typeface="Calibri" pitchFamily="34" charset="0"/>
              </a:rPr>
              <a:t>Objectifs :</a:t>
            </a:r>
          </a:p>
          <a:p>
            <a:r>
              <a:rPr lang="fr-FR" sz="900" b="1">
                <a:solidFill>
                  <a:srgbClr val="D33A86"/>
                </a:solidFill>
                <a:latin typeface="Calibri" pitchFamily="34" charset="0"/>
              </a:rPr>
              <a:t> </a:t>
            </a:r>
            <a:br>
              <a:rPr lang="fr-FR" sz="900" b="1">
                <a:solidFill>
                  <a:srgbClr val="D33A86"/>
                </a:solidFill>
                <a:latin typeface="Calibri" pitchFamily="34" charset="0"/>
              </a:rPr>
            </a:br>
            <a:r>
              <a:rPr lang="fr-FR" sz="1100" b="1">
                <a:solidFill>
                  <a:srgbClr val="3B3B3A"/>
                </a:solidFill>
                <a:latin typeface="Calibri" pitchFamily="34" charset="0"/>
              </a:rPr>
              <a:t>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  <a:sym typeface="Wingdings" pitchFamily="2" charset="2"/>
              </a:rPr>
              <a:t> 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Maintenir les liens familiaux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et amicaux avec des personnes géographiquement éloignées  </a:t>
            </a:r>
            <a:br>
              <a:rPr lang="fr-FR" sz="1600">
                <a:solidFill>
                  <a:srgbClr val="3B3B3A"/>
                </a:solidFill>
                <a:latin typeface="Calibri" pitchFamily="34" charset="0"/>
              </a:rPr>
            </a:b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    (par l’échange de textes, images ou vidéos) &gt; lien social.</a:t>
            </a:r>
            <a:br>
              <a:rPr lang="fr-FR" sz="1600">
                <a:solidFill>
                  <a:srgbClr val="3B3B3A"/>
                </a:solidFill>
                <a:latin typeface="Calibri" pitchFamily="34" charset="0"/>
              </a:rPr>
            </a:br>
            <a:r>
              <a:rPr lang="fr-FR" sz="800">
                <a:solidFill>
                  <a:srgbClr val="3B3B3A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1100" b="1">
                <a:solidFill>
                  <a:srgbClr val="3B3B3A"/>
                </a:solidFill>
                <a:latin typeface="Calibri" pitchFamily="34" charset="0"/>
              </a:rPr>
              <a:t>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  <a:sym typeface="Wingdings" pitchFamily="2" charset="2"/>
              </a:rPr>
              <a:t> 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Maintenir les activités de loisirs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, permettre la transmission d’expériences et savoir-faire.</a:t>
            </a:r>
            <a:br>
              <a:rPr lang="fr-FR" sz="1600">
                <a:solidFill>
                  <a:srgbClr val="3B3B3A"/>
                </a:solidFill>
                <a:latin typeface="Calibri" pitchFamily="34" charset="0"/>
              </a:rPr>
            </a:br>
            <a:r>
              <a:rPr lang="fr-FR" sz="800">
                <a:solidFill>
                  <a:srgbClr val="3B3B3A"/>
                </a:solidFill>
                <a:latin typeface="Calibri" pitchFamily="34" charset="0"/>
              </a:rPr>
              <a:t> </a:t>
            </a:r>
          </a:p>
          <a:p>
            <a:r>
              <a:rPr lang="fr-FR" sz="1100" b="1">
                <a:solidFill>
                  <a:srgbClr val="3B3B3A"/>
                </a:solidFill>
                <a:latin typeface="Calibri" pitchFamily="34" charset="0"/>
              </a:rPr>
              <a:t>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  <a:sym typeface="Wingdings" pitchFamily="2" charset="2"/>
              </a:rPr>
              <a:t> 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Maintenir vivante la citoyenneté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des personnes âgées par l’accès immédiat aux sites </a:t>
            </a:r>
            <a:br>
              <a:rPr lang="fr-FR" sz="1600">
                <a:solidFill>
                  <a:srgbClr val="3B3B3A"/>
                </a:solidFill>
                <a:latin typeface="Calibri" pitchFamily="34" charset="0"/>
              </a:rPr>
            </a:b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    qui les intéressent et l’interactivité qui se créera.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rgbClr val="CC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flipV="1">
            <a:off x="0" y="6291263"/>
            <a:ext cx="9144000" cy="90487"/>
          </a:xfrm>
          <a:prstGeom prst="rect">
            <a:avLst/>
          </a:prstGeom>
          <a:solidFill>
            <a:srgbClr val="A39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71600" y="6413266"/>
            <a:ext cx="1191352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n w="3175">
                  <a:solidFill>
                    <a:srgbClr val="3B3B3A"/>
                  </a:solidFill>
                </a:ln>
                <a:solidFill>
                  <a:schemeClr val="bg1"/>
                </a:solidFill>
                <a:latin typeface="+mn-lt"/>
              </a:rPr>
              <a:t>AMISURE</a:t>
            </a:r>
          </a:p>
        </p:txBody>
      </p:sp>
      <p:pic>
        <p:nvPicPr>
          <p:cNvPr id="30728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75" y="6472238"/>
            <a:ext cx="7572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Imag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5075" y="6646863"/>
            <a:ext cx="4587875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30" name="Groupe 20"/>
          <p:cNvGrpSpPr>
            <a:grpSpLocks noChangeAspect="1"/>
          </p:cNvGrpSpPr>
          <p:nvPr/>
        </p:nvGrpSpPr>
        <p:grpSpPr bwMode="auto">
          <a:xfrm>
            <a:off x="127000" y="6503988"/>
            <a:ext cx="792163" cy="215900"/>
            <a:chOff x="6876256" y="476672"/>
            <a:chExt cx="1584176" cy="432048"/>
          </a:xfrm>
        </p:grpSpPr>
        <p:grpSp>
          <p:nvGrpSpPr>
            <p:cNvPr id="30739" name="Groupe 21"/>
            <p:cNvGrpSpPr>
              <a:grpSpLocks/>
            </p:cNvGrpSpPr>
            <p:nvPr/>
          </p:nvGrpSpPr>
          <p:grpSpPr bwMode="auto">
            <a:xfrm>
              <a:off x="6876256" y="476672"/>
              <a:ext cx="432048" cy="432048"/>
              <a:chOff x="6876256" y="476672"/>
              <a:chExt cx="432048" cy="432048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6876256" y="476672"/>
                <a:ext cx="431760" cy="432048"/>
              </a:xfrm>
              <a:prstGeom prst="ellipse">
                <a:avLst/>
              </a:prstGeom>
              <a:solidFill>
                <a:srgbClr val="D33A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30747" name="Image 29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68414" y="569662"/>
                <a:ext cx="247731" cy="246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740" name="Groupe 22"/>
            <p:cNvGrpSpPr>
              <a:grpSpLocks/>
            </p:cNvGrpSpPr>
            <p:nvPr/>
          </p:nvGrpSpPr>
          <p:grpSpPr bwMode="auto">
            <a:xfrm>
              <a:off x="7452320" y="476672"/>
              <a:ext cx="432048" cy="432048"/>
              <a:chOff x="7452320" y="476672"/>
              <a:chExt cx="432048" cy="432048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7450878" y="476672"/>
                <a:ext cx="434934" cy="432048"/>
              </a:xfrm>
              <a:prstGeom prst="ellipse">
                <a:avLst/>
              </a:prstGeom>
              <a:solidFill>
                <a:srgbClr val="E95D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30745" name="Image 27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562144" y="542228"/>
                <a:ext cx="212400" cy="273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741" name="Groupe 23"/>
            <p:cNvGrpSpPr>
              <a:grpSpLocks/>
            </p:cNvGrpSpPr>
            <p:nvPr/>
          </p:nvGrpSpPr>
          <p:grpSpPr bwMode="auto">
            <a:xfrm>
              <a:off x="8028384" y="476672"/>
              <a:ext cx="432048" cy="432048"/>
              <a:chOff x="8028384" y="476672"/>
              <a:chExt cx="432048" cy="432048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8028672" y="476672"/>
                <a:ext cx="431760" cy="432048"/>
              </a:xfrm>
              <a:prstGeom prst="ellipse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30743" name="Image 2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063371" y="541687"/>
                <a:ext cx="362073" cy="32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731" name="ZoneTexte 91"/>
          <p:cNvSpPr txBox="1">
            <a:spLocks noChangeArrowheads="1"/>
          </p:cNvSpPr>
          <p:nvPr/>
        </p:nvSpPr>
        <p:spPr bwMode="auto">
          <a:xfrm>
            <a:off x="539750" y="269875"/>
            <a:ext cx="3088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3B3B3A"/>
                </a:solidFill>
                <a:latin typeface="Calibri" pitchFamily="34" charset="0"/>
              </a:rPr>
              <a:t>2-5 </a:t>
            </a:r>
            <a:r>
              <a:rPr lang="fr-FR" sz="2400" b="1" dirty="0">
                <a:solidFill>
                  <a:srgbClr val="3B3B3A"/>
                </a:solidFill>
                <a:latin typeface="Calibri" pitchFamily="34" charset="0"/>
              </a:rPr>
              <a:t>Pistes d’innovation</a:t>
            </a:r>
          </a:p>
        </p:txBody>
      </p:sp>
      <p:pic>
        <p:nvPicPr>
          <p:cNvPr id="30732" name="Imag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" y="701675"/>
            <a:ext cx="27908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94"/>
          <p:cNvSpPr/>
          <p:nvPr/>
        </p:nvSpPr>
        <p:spPr>
          <a:xfrm flipV="1">
            <a:off x="0" y="0"/>
            <a:ext cx="9144000" cy="90488"/>
          </a:xfrm>
          <a:prstGeom prst="rect">
            <a:avLst/>
          </a:prstGeom>
          <a:solidFill>
            <a:srgbClr val="E86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E8600C"/>
              </a:solidFill>
            </a:endParaRPr>
          </a:p>
        </p:txBody>
      </p:sp>
      <p:pic>
        <p:nvPicPr>
          <p:cNvPr id="30734" name="Image 3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375" y="6607607"/>
            <a:ext cx="569912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Image 3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188" y="1531938"/>
            <a:ext cx="3633787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Image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18288" y="404813"/>
            <a:ext cx="1625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Image 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6525" y="307975"/>
            <a:ext cx="4746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450" y="6021388"/>
            <a:ext cx="2133600" cy="365125"/>
          </a:xfrm>
        </p:spPr>
        <p:txBody>
          <a:bodyPr/>
          <a:lstStyle/>
          <a:p>
            <a:pPr>
              <a:defRPr/>
            </a:pPr>
            <a:fld id="{63F141C5-A761-464B-8468-5C5E2AC97D09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5076825" y="4868863"/>
            <a:ext cx="3751263" cy="1035050"/>
          </a:xfrm>
          <a:prstGeom prst="rect">
            <a:avLst/>
          </a:prstGeom>
          <a:solidFill>
            <a:srgbClr val="E8600C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770" name="ZoneTexte 93"/>
          <p:cNvSpPr txBox="1">
            <a:spLocks noChangeArrowheads="1"/>
          </p:cNvSpPr>
          <p:nvPr/>
        </p:nvSpPr>
        <p:spPr bwMode="auto">
          <a:xfrm>
            <a:off x="539750" y="981075"/>
            <a:ext cx="79025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E8600C"/>
                </a:solidFill>
                <a:latin typeface="Calibri" pitchFamily="34" charset="0"/>
                <a:sym typeface="Wingdings" pitchFamily="2" charset="2"/>
              </a:rPr>
              <a:t>P4S : Portail de Services et de Suivi Sanitaire et Social</a:t>
            </a:r>
            <a:r>
              <a:rPr lang="fr-FR" sz="2000" b="1">
                <a:solidFill>
                  <a:srgbClr val="3B3B3A"/>
                </a:solidFill>
                <a:latin typeface="Calibri" pitchFamily="34" charset="0"/>
              </a:rPr>
              <a:t> </a:t>
            </a:r>
            <a:r>
              <a:rPr lang="fr-FR" sz="1600" b="1">
                <a:solidFill>
                  <a:srgbClr val="D33A86"/>
                </a:solidFill>
                <a:latin typeface="Calibri" pitchFamily="34" charset="0"/>
              </a:rPr>
              <a:t/>
            </a:r>
            <a:br>
              <a:rPr lang="fr-FR" sz="1600" b="1">
                <a:solidFill>
                  <a:srgbClr val="D33A86"/>
                </a:solidFill>
                <a:latin typeface="Calibri" pitchFamily="34" charset="0"/>
              </a:rPr>
            </a:br>
            <a:r>
              <a:rPr lang="fr-FR" sz="1000" b="1">
                <a:solidFill>
                  <a:srgbClr val="D33A86"/>
                </a:solidFill>
                <a:latin typeface="Calibri" pitchFamily="34" charset="0"/>
              </a:rPr>
              <a:t> </a:t>
            </a:r>
          </a:p>
          <a:p>
            <a:r>
              <a:rPr lang="fr-FR" sz="1600">
                <a:solidFill>
                  <a:srgbClr val="E8600C"/>
                </a:solidFill>
                <a:latin typeface="Calibri" pitchFamily="34" charset="0"/>
              </a:rPr>
              <a:t>Pour : </a:t>
            </a:r>
          </a:p>
          <a:p>
            <a:r>
              <a:rPr lang="fr-FR" sz="1600">
                <a:solidFill>
                  <a:srgbClr val="3B3B3A"/>
                </a:solidFill>
                <a:latin typeface="Calibri" pitchFamily="34" charset="0"/>
                <a:sym typeface="Wingdings" pitchFamily="2" charset="2"/>
              </a:rPr>
              <a:t>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Donner accès (partiel/choisi/sécurisé) à un 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espace collaboratif d’échanges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 entre les membres de l’écosystème qui interviennent auprès des personnes aidées,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rgbClr val="CC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flipV="1">
            <a:off x="0" y="6291263"/>
            <a:ext cx="9144000" cy="90487"/>
          </a:xfrm>
          <a:prstGeom prst="rect">
            <a:avLst/>
          </a:prstGeom>
          <a:solidFill>
            <a:srgbClr val="A39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71600" y="6413266"/>
            <a:ext cx="1191352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n w="3175">
                  <a:solidFill>
                    <a:srgbClr val="3B3B3A"/>
                  </a:solidFill>
                </a:ln>
                <a:solidFill>
                  <a:schemeClr val="bg1"/>
                </a:solidFill>
                <a:latin typeface="+mn-lt"/>
              </a:rPr>
              <a:t>AMISURE</a:t>
            </a:r>
          </a:p>
        </p:txBody>
      </p:sp>
      <p:pic>
        <p:nvPicPr>
          <p:cNvPr id="32774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75" y="6472238"/>
            <a:ext cx="7572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Imag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5075" y="6646863"/>
            <a:ext cx="4587875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6" name="Groupe 20"/>
          <p:cNvGrpSpPr>
            <a:grpSpLocks noChangeAspect="1"/>
          </p:cNvGrpSpPr>
          <p:nvPr/>
        </p:nvGrpSpPr>
        <p:grpSpPr bwMode="auto">
          <a:xfrm>
            <a:off x="127000" y="6503988"/>
            <a:ext cx="792163" cy="215900"/>
            <a:chOff x="6876256" y="476672"/>
            <a:chExt cx="1584176" cy="432048"/>
          </a:xfrm>
        </p:grpSpPr>
        <p:grpSp>
          <p:nvGrpSpPr>
            <p:cNvPr id="32788" name="Groupe 21"/>
            <p:cNvGrpSpPr>
              <a:grpSpLocks/>
            </p:cNvGrpSpPr>
            <p:nvPr/>
          </p:nvGrpSpPr>
          <p:grpSpPr bwMode="auto">
            <a:xfrm>
              <a:off x="6876256" y="476672"/>
              <a:ext cx="432048" cy="432048"/>
              <a:chOff x="6876256" y="476672"/>
              <a:chExt cx="432048" cy="432048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6876256" y="476672"/>
                <a:ext cx="431760" cy="432048"/>
              </a:xfrm>
              <a:prstGeom prst="ellipse">
                <a:avLst/>
              </a:prstGeom>
              <a:solidFill>
                <a:srgbClr val="D33A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32796" name="Image 29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68414" y="569662"/>
                <a:ext cx="247731" cy="246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2789" name="Groupe 22"/>
            <p:cNvGrpSpPr>
              <a:grpSpLocks/>
            </p:cNvGrpSpPr>
            <p:nvPr/>
          </p:nvGrpSpPr>
          <p:grpSpPr bwMode="auto">
            <a:xfrm>
              <a:off x="7452320" y="476672"/>
              <a:ext cx="432048" cy="432048"/>
              <a:chOff x="7452320" y="476672"/>
              <a:chExt cx="432048" cy="432048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7450878" y="476672"/>
                <a:ext cx="434934" cy="432048"/>
              </a:xfrm>
              <a:prstGeom prst="ellipse">
                <a:avLst/>
              </a:prstGeom>
              <a:solidFill>
                <a:srgbClr val="E95D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32794" name="Image 27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562144" y="542228"/>
                <a:ext cx="212400" cy="273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2790" name="Groupe 23"/>
            <p:cNvGrpSpPr>
              <a:grpSpLocks/>
            </p:cNvGrpSpPr>
            <p:nvPr/>
          </p:nvGrpSpPr>
          <p:grpSpPr bwMode="auto">
            <a:xfrm>
              <a:off x="8028384" y="476672"/>
              <a:ext cx="432048" cy="432048"/>
              <a:chOff x="8028384" y="476672"/>
              <a:chExt cx="432048" cy="432048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8028672" y="476672"/>
                <a:ext cx="431760" cy="432048"/>
              </a:xfrm>
              <a:prstGeom prst="ellipse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32792" name="Image 2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063371" y="541687"/>
                <a:ext cx="362073" cy="32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2777" name="ZoneTexte 91"/>
          <p:cNvSpPr txBox="1">
            <a:spLocks noChangeArrowheads="1"/>
          </p:cNvSpPr>
          <p:nvPr/>
        </p:nvSpPr>
        <p:spPr bwMode="auto">
          <a:xfrm>
            <a:off x="539750" y="269875"/>
            <a:ext cx="3157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3B3B3A"/>
                </a:solidFill>
                <a:latin typeface="Calibri" pitchFamily="34" charset="0"/>
              </a:rPr>
              <a:t>2-5  </a:t>
            </a:r>
            <a:r>
              <a:rPr lang="fr-FR" sz="2400" b="1" dirty="0">
                <a:solidFill>
                  <a:srgbClr val="3B3B3A"/>
                </a:solidFill>
                <a:latin typeface="Calibri" pitchFamily="34" charset="0"/>
              </a:rPr>
              <a:t>Pistes d’innovation</a:t>
            </a:r>
          </a:p>
        </p:txBody>
      </p:sp>
      <p:pic>
        <p:nvPicPr>
          <p:cNvPr id="32778" name="Imag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" y="701675"/>
            <a:ext cx="27908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94"/>
          <p:cNvSpPr/>
          <p:nvPr/>
        </p:nvSpPr>
        <p:spPr>
          <a:xfrm flipV="1">
            <a:off x="0" y="0"/>
            <a:ext cx="9144000" cy="90488"/>
          </a:xfrm>
          <a:prstGeom prst="rect">
            <a:avLst/>
          </a:prstGeom>
          <a:solidFill>
            <a:srgbClr val="E86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E8600C"/>
              </a:solidFill>
            </a:endParaRPr>
          </a:p>
        </p:txBody>
      </p:sp>
      <p:pic>
        <p:nvPicPr>
          <p:cNvPr id="32780" name="Image 3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5557" y="6597650"/>
            <a:ext cx="569912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Image 3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188" y="1412875"/>
            <a:ext cx="378936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Image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6525" y="307975"/>
            <a:ext cx="4746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373063" y="2565400"/>
            <a:ext cx="4425950" cy="3343275"/>
          </a:xfrm>
          <a:prstGeom prst="rect">
            <a:avLst/>
          </a:prstGeom>
          <a:solidFill>
            <a:srgbClr val="FB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Triangle isocèle 33"/>
          <p:cNvSpPr/>
          <p:nvPr/>
        </p:nvSpPr>
        <p:spPr>
          <a:xfrm rot="10800000">
            <a:off x="2325688" y="5800725"/>
            <a:ext cx="376237" cy="360363"/>
          </a:xfrm>
          <a:prstGeom prst="triangle">
            <a:avLst/>
          </a:prstGeom>
          <a:solidFill>
            <a:srgbClr val="FB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785" name="ZoneTexte 35"/>
          <p:cNvSpPr txBox="1">
            <a:spLocks noChangeArrowheads="1"/>
          </p:cNvSpPr>
          <p:nvPr/>
        </p:nvSpPr>
        <p:spPr bwMode="auto">
          <a:xfrm>
            <a:off x="5148263" y="2276475"/>
            <a:ext cx="36718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3B3B3A"/>
                </a:solidFill>
                <a:latin typeface="Calibri" pitchFamily="34" charset="0"/>
                <a:sym typeface="Wingdings" pitchFamily="2" charset="2"/>
              </a:rPr>
              <a:t>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Collecter, sauvegarder et 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mettre à disposition des informations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relatives à l’accompagnement sanitaire et médico-social des aidés et des aidants.</a:t>
            </a:r>
          </a:p>
          <a:p>
            <a:endParaRPr lang="fr-FR" sz="1600">
              <a:solidFill>
                <a:srgbClr val="3B3B3A"/>
              </a:solidFill>
              <a:latin typeface="Calibri" pitchFamily="34" charset="0"/>
            </a:endParaRPr>
          </a:p>
          <a:p>
            <a:r>
              <a:rPr lang="fr-FR" sz="1600">
                <a:solidFill>
                  <a:srgbClr val="3B3B3A"/>
                </a:solidFill>
                <a:latin typeface="Calibri" pitchFamily="34" charset="0"/>
                <a:sym typeface="Wingdings" pitchFamily="2" charset="2"/>
              </a:rPr>
              <a:t>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Permettre aux intervenants à domicile d’avoir une vision élargie de la situation, de connaître 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l’historique des actes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et de se positionner au sein des prestataires qui interviennent.</a:t>
            </a:r>
          </a:p>
          <a:p>
            <a:endParaRPr lang="fr-FR" sz="1600">
              <a:solidFill>
                <a:srgbClr val="3B3B3A"/>
              </a:solidFill>
              <a:latin typeface="Calibri" pitchFamily="34" charset="0"/>
            </a:endParaRPr>
          </a:p>
          <a:p>
            <a:r>
              <a:rPr lang="fr-FR" sz="16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 </a:t>
            </a:r>
            <a:r>
              <a:rPr lang="fr-FR" sz="1600">
                <a:solidFill>
                  <a:schemeClr val="bg1"/>
                </a:solidFill>
                <a:latin typeface="Calibri" pitchFamily="34" charset="0"/>
              </a:rPr>
              <a:t>Ce portail assurera la confidentialité liée aux données médicales, la sécurisation et le contrôle des accès.</a:t>
            </a:r>
          </a:p>
        </p:txBody>
      </p:sp>
      <p:pic>
        <p:nvPicPr>
          <p:cNvPr id="32786" name="Image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5288" y="2954338"/>
            <a:ext cx="4310062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6902450" y="6016625"/>
            <a:ext cx="2133600" cy="365125"/>
          </a:xfrm>
        </p:spPr>
        <p:txBody>
          <a:bodyPr/>
          <a:lstStyle/>
          <a:p>
            <a:pPr>
              <a:defRPr/>
            </a:pPr>
            <a:fld id="{FB849EE6-9813-4F75-881B-3754DFCB7F76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rgbClr val="CC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flipV="1">
            <a:off x="0" y="6291263"/>
            <a:ext cx="9144000" cy="90487"/>
          </a:xfrm>
          <a:prstGeom prst="rect">
            <a:avLst/>
          </a:prstGeom>
          <a:solidFill>
            <a:srgbClr val="A39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71600" y="6413266"/>
            <a:ext cx="1191352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n w="3175">
                  <a:solidFill>
                    <a:srgbClr val="3B3B3A"/>
                  </a:solidFill>
                </a:ln>
                <a:solidFill>
                  <a:schemeClr val="bg1"/>
                </a:solidFill>
                <a:latin typeface="+mn-lt"/>
              </a:rPr>
              <a:t>AMISURE</a:t>
            </a:r>
          </a:p>
        </p:txBody>
      </p:sp>
      <p:pic>
        <p:nvPicPr>
          <p:cNvPr id="34820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75" y="6472238"/>
            <a:ext cx="7572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Imag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5075" y="6646863"/>
            <a:ext cx="4587875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2" name="Groupe 20"/>
          <p:cNvGrpSpPr>
            <a:grpSpLocks noChangeAspect="1"/>
          </p:cNvGrpSpPr>
          <p:nvPr/>
        </p:nvGrpSpPr>
        <p:grpSpPr bwMode="auto">
          <a:xfrm>
            <a:off x="127000" y="6503988"/>
            <a:ext cx="792163" cy="215900"/>
            <a:chOff x="6876256" y="476672"/>
            <a:chExt cx="1584176" cy="432048"/>
          </a:xfrm>
        </p:grpSpPr>
        <p:grpSp>
          <p:nvGrpSpPr>
            <p:cNvPr id="34853" name="Groupe 21"/>
            <p:cNvGrpSpPr>
              <a:grpSpLocks/>
            </p:cNvGrpSpPr>
            <p:nvPr/>
          </p:nvGrpSpPr>
          <p:grpSpPr bwMode="auto">
            <a:xfrm>
              <a:off x="6876256" y="476672"/>
              <a:ext cx="432048" cy="432048"/>
              <a:chOff x="6876256" y="476672"/>
              <a:chExt cx="432048" cy="432048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6876256" y="476672"/>
                <a:ext cx="431760" cy="432048"/>
              </a:xfrm>
              <a:prstGeom prst="ellipse">
                <a:avLst/>
              </a:prstGeom>
              <a:solidFill>
                <a:srgbClr val="D33A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34861" name="Image 29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68414" y="569662"/>
                <a:ext cx="247731" cy="246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854" name="Groupe 22"/>
            <p:cNvGrpSpPr>
              <a:grpSpLocks/>
            </p:cNvGrpSpPr>
            <p:nvPr/>
          </p:nvGrpSpPr>
          <p:grpSpPr bwMode="auto">
            <a:xfrm>
              <a:off x="7452320" y="476672"/>
              <a:ext cx="432048" cy="432048"/>
              <a:chOff x="7452320" y="476672"/>
              <a:chExt cx="432048" cy="432048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7450878" y="476672"/>
                <a:ext cx="434934" cy="432048"/>
              </a:xfrm>
              <a:prstGeom prst="ellipse">
                <a:avLst/>
              </a:prstGeom>
              <a:solidFill>
                <a:srgbClr val="E95D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34859" name="Image 27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562144" y="542228"/>
                <a:ext cx="212400" cy="273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855" name="Groupe 23"/>
            <p:cNvGrpSpPr>
              <a:grpSpLocks/>
            </p:cNvGrpSpPr>
            <p:nvPr/>
          </p:nvGrpSpPr>
          <p:grpSpPr bwMode="auto">
            <a:xfrm>
              <a:off x="8028384" y="476672"/>
              <a:ext cx="432048" cy="432048"/>
              <a:chOff x="8028384" y="476672"/>
              <a:chExt cx="432048" cy="432048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8028672" y="476672"/>
                <a:ext cx="431760" cy="432048"/>
              </a:xfrm>
              <a:prstGeom prst="ellipse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34857" name="Image 2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063371" y="541687"/>
                <a:ext cx="362073" cy="32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4823" name="ZoneTexte 91"/>
          <p:cNvSpPr txBox="1">
            <a:spLocks noChangeArrowheads="1"/>
          </p:cNvSpPr>
          <p:nvPr/>
        </p:nvSpPr>
        <p:spPr bwMode="auto">
          <a:xfrm>
            <a:off x="539750" y="269875"/>
            <a:ext cx="476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3B3B3A"/>
                </a:solidFill>
                <a:latin typeface="Calibri" pitchFamily="34" charset="0"/>
              </a:rPr>
              <a:t>3 - Nouveaux services </a:t>
            </a:r>
            <a:r>
              <a:rPr lang="fr-FR" sz="2400" b="1" dirty="0" smtClean="0">
                <a:solidFill>
                  <a:srgbClr val="3B3B3A"/>
                </a:solidFill>
                <a:latin typeface="Calibri" pitchFamily="34" charset="0"/>
              </a:rPr>
              <a:t>expérimentés</a:t>
            </a:r>
            <a:endParaRPr lang="fr-FR" sz="2400" b="1" dirty="0">
              <a:solidFill>
                <a:srgbClr val="3B3B3A"/>
              </a:solidFill>
              <a:latin typeface="Calibri" pitchFamily="34" charset="0"/>
            </a:endParaRPr>
          </a:p>
        </p:txBody>
      </p:sp>
      <p:pic>
        <p:nvPicPr>
          <p:cNvPr id="34824" name="Imag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" y="701675"/>
            <a:ext cx="27908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94"/>
          <p:cNvSpPr/>
          <p:nvPr/>
        </p:nvSpPr>
        <p:spPr>
          <a:xfrm flipV="1">
            <a:off x="0" y="0"/>
            <a:ext cx="9144000" cy="90488"/>
          </a:xfrm>
          <a:prstGeom prst="rect">
            <a:avLst/>
          </a:prstGeom>
          <a:solidFill>
            <a:srgbClr val="C9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E8600C"/>
              </a:solidFill>
            </a:endParaRPr>
          </a:p>
        </p:txBody>
      </p:sp>
      <p:pic>
        <p:nvPicPr>
          <p:cNvPr id="34826" name="Image 3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79056" y="6605083"/>
            <a:ext cx="569913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Image 3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57463" y="2276475"/>
            <a:ext cx="3632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Image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950" y="288925"/>
            <a:ext cx="485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9" name="Groupe 13"/>
          <p:cNvGrpSpPr>
            <a:grpSpLocks/>
          </p:cNvGrpSpPr>
          <p:nvPr/>
        </p:nvGrpSpPr>
        <p:grpSpPr bwMode="auto">
          <a:xfrm>
            <a:off x="684213" y="1206500"/>
            <a:ext cx="939800" cy="879475"/>
            <a:chOff x="966664" y="1206903"/>
            <a:chExt cx="941040" cy="879317"/>
          </a:xfrm>
        </p:grpSpPr>
        <p:grpSp>
          <p:nvGrpSpPr>
            <p:cNvPr id="34847" name="Groupe 12"/>
            <p:cNvGrpSpPr>
              <a:grpSpLocks/>
            </p:cNvGrpSpPr>
            <p:nvPr/>
          </p:nvGrpSpPr>
          <p:grpSpPr bwMode="auto">
            <a:xfrm>
              <a:off x="1187625" y="1206903"/>
              <a:ext cx="508991" cy="637920"/>
              <a:chOff x="1187625" y="1206903"/>
              <a:chExt cx="508991" cy="637920"/>
            </a:xfrm>
          </p:grpSpPr>
          <p:sp>
            <p:nvSpPr>
              <p:cNvPr id="32" name="Triangle isocèle 31"/>
              <p:cNvSpPr>
                <a:spLocks noChangeAspect="1"/>
              </p:cNvSpPr>
              <p:nvPr/>
            </p:nvSpPr>
            <p:spPr>
              <a:xfrm rot="10800000">
                <a:off x="1340218" y="1665608"/>
                <a:ext cx="189162" cy="179355"/>
              </a:xfrm>
              <a:prstGeom prst="triangle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grpSp>
            <p:nvGrpSpPr>
              <p:cNvPr id="34850" name="Groupe 8"/>
              <p:cNvGrpSpPr>
                <a:grpSpLocks/>
              </p:cNvGrpSpPr>
              <p:nvPr/>
            </p:nvGrpSpPr>
            <p:grpSpPr bwMode="auto">
              <a:xfrm>
                <a:off x="1187625" y="1206903"/>
                <a:ext cx="508991" cy="493905"/>
                <a:chOff x="1187625" y="1206903"/>
                <a:chExt cx="508991" cy="493905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1187617" y="1206903"/>
                  <a:ext cx="503902" cy="471403"/>
                </a:xfrm>
                <a:prstGeom prst="rect">
                  <a:avLst/>
                </a:prstGeom>
                <a:solidFill>
                  <a:srgbClr val="C9CE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4852" name="Rectangle 2"/>
                <p:cNvSpPr>
                  <a:spLocks noChangeArrowheads="1"/>
                </p:cNvSpPr>
                <p:nvPr/>
              </p:nvSpPr>
              <p:spPr bwMode="auto">
                <a:xfrm>
                  <a:off x="1205776" y="1239143"/>
                  <a:ext cx="49084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sz="2400" b="1" dirty="0">
                      <a:solidFill>
                        <a:schemeClr val="bg1"/>
                      </a:solidFill>
                      <a:latin typeface="Calibri" pitchFamily="34" charset="0"/>
                      <a:sym typeface="Wingdings" pitchFamily="2" charset="2"/>
                    </a:rPr>
                    <a:t>E1</a:t>
                  </a:r>
                  <a:endParaRPr lang="fr-FR" sz="24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34848" name="Image 32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66664" y="1916832"/>
              <a:ext cx="941040" cy="16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30" name="Groupe 7"/>
          <p:cNvGrpSpPr>
            <a:grpSpLocks/>
          </p:cNvGrpSpPr>
          <p:nvPr/>
        </p:nvGrpSpPr>
        <p:grpSpPr bwMode="auto">
          <a:xfrm>
            <a:off x="684213" y="2620963"/>
            <a:ext cx="939800" cy="879475"/>
            <a:chOff x="966664" y="2405667"/>
            <a:chExt cx="941040" cy="879317"/>
          </a:xfrm>
        </p:grpSpPr>
        <p:grpSp>
          <p:nvGrpSpPr>
            <p:cNvPr id="34842" name="Groupe 5"/>
            <p:cNvGrpSpPr>
              <a:grpSpLocks/>
            </p:cNvGrpSpPr>
            <p:nvPr/>
          </p:nvGrpSpPr>
          <p:grpSpPr bwMode="auto">
            <a:xfrm>
              <a:off x="1187625" y="2405667"/>
              <a:ext cx="504055" cy="637920"/>
              <a:chOff x="1187625" y="2405667"/>
              <a:chExt cx="504055" cy="63792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187617" y="2405667"/>
                <a:ext cx="503902" cy="472990"/>
              </a:xfrm>
              <a:prstGeom prst="rect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6" name="Triangle isocèle 35"/>
              <p:cNvSpPr>
                <a:spLocks noChangeAspect="1"/>
              </p:cNvSpPr>
              <p:nvPr/>
            </p:nvSpPr>
            <p:spPr>
              <a:xfrm rot="10800000">
                <a:off x="1340218" y="2864371"/>
                <a:ext cx="189162" cy="179356"/>
              </a:xfrm>
              <a:prstGeom prst="triangle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34843" name="Rectangle 37"/>
            <p:cNvSpPr>
              <a:spLocks noChangeArrowheads="1"/>
            </p:cNvSpPr>
            <p:nvPr/>
          </p:nvSpPr>
          <p:spPr bwMode="auto">
            <a:xfrm>
              <a:off x="1205776" y="2437907"/>
              <a:ext cx="4908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chemeClr val="bg1"/>
                  </a:solidFill>
                  <a:latin typeface="Calibri" pitchFamily="34" charset="0"/>
                  <a:sym typeface="Wingdings" pitchFamily="2" charset="2"/>
                </a:rPr>
                <a:t>E2</a:t>
              </a:r>
              <a:endParaRPr lang="fr-FR" sz="2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34844" name="Image 38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66664" y="3115596"/>
              <a:ext cx="941040" cy="16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31" name="ZoneTexte 39"/>
          <p:cNvSpPr txBox="1">
            <a:spLocks noChangeArrowheads="1"/>
          </p:cNvSpPr>
          <p:nvPr/>
        </p:nvSpPr>
        <p:spPr bwMode="auto">
          <a:xfrm>
            <a:off x="1624013" y="1157288"/>
            <a:ext cx="64087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Optimiser la prise en charge des PA dépendantes à domicile avec l’expérimentation du </a:t>
            </a:r>
            <a:r>
              <a:rPr lang="fr-FR" sz="1600" b="1">
                <a:solidFill>
                  <a:srgbClr val="A0A319"/>
                </a:solidFill>
                <a:latin typeface="Calibri" pitchFamily="34" charset="0"/>
              </a:rPr>
              <a:t>PII = Plan Individuel d’Intervention avec un SPASAD</a:t>
            </a:r>
            <a:r>
              <a:rPr lang="fr-FR" sz="1600" b="1">
                <a:solidFill>
                  <a:srgbClr val="C9CE1F"/>
                </a:solidFill>
                <a:latin typeface="Calibri" pitchFamily="34" charset="0"/>
              </a:rPr>
              <a:t>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(structure pilote au niveau de la région) 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et dématérialisation des échanges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4832" name="ZoneTexte 40"/>
          <p:cNvSpPr txBox="1">
            <a:spLocks noChangeArrowheads="1"/>
          </p:cNvSpPr>
          <p:nvPr/>
        </p:nvSpPr>
        <p:spPr bwMode="auto">
          <a:xfrm>
            <a:off x="1624013" y="2565400"/>
            <a:ext cx="64087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Création de supports techniques avec 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l’expérimentation du « </a:t>
            </a:r>
            <a:r>
              <a:rPr lang="fr-FR" sz="1600" b="1">
                <a:solidFill>
                  <a:srgbClr val="C9CE1F"/>
                </a:solidFill>
                <a:latin typeface="Calibri" pitchFamily="34" charset="0"/>
              </a:rPr>
              <a:t>kit de prévention dénutrition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 » 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associé à la livraison à domicile par portage de plateaux repas à base de « 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bouchées enrichies à texture modifiée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 » pour la prévention de la dénutrition des personnes dépendantes.</a:t>
            </a:r>
          </a:p>
        </p:txBody>
      </p:sp>
      <p:grpSp>
        <p:nvGrpSpPr>
          <p:cNvPr id="34833" name="Groupe 41"/>
          <p:cNvGrpSpPr>
            <a:grpSpLocks/>
          </p:cNvGrpSpPr>
          <p:nvPr/>
        </p:nvGrpSpPr>
        <p:grpSpPr bwMode="auto">
          <a:xfrm>
            <a:off x="684213" y="4421188"/>
            <a:ext cx="939800" cy="879475"/>
            <a:chOff x="966664" y="2405667"/>
            <a:chExt cx="941040" cy="879317"/>
          </a:xfrm>
        </p:grpSpPr>
        <p:grpSp>
          <p:nvGrpSpPr>
            <p:cNvPr id="34837" name="Groupe 42"/>
            <p:cNvGrpSpPr>
              <a:grpSpLocks/>
            </p:cNvGrpSpPr>
            <p:nvPr/>
          </p:nvGrpSpPr>
          <p:grpSpPr bwMode="auto">
            <a:xfrm>
              <a:off x="1187625" y="2405667"/>
              <a:ext cx="504055" cy="637920"/>
              <a:chOff x="1187625" y="2405667"/>
              <a:chExt cx="504055" cy="63792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187617" y="2405667"/>
                <a:ext cx="503902" cy="472990"/>
              </a:xfrm>
              <a:prstGeom prst="rect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7" name="Triangle isocèle 46"/>
              <p:cNvSpPr>
                <a:spLocks noChangeAspect="1"/>
              </p:cNvSpPr>
              <p:nvPr/>
            </p:nvSpPr>
            <p:spPr>
              <a:xfrm rot="10800000">
                <a:off x="1340218" y="2864371"/>
                <a:ext cx="189162" cy="179356"/>
              </a:xfrm>
              <a:prstGeom prst="triangle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34838" name="Rectangle 43"/>
            <p:cNvSpPr>
              <a:spLocks noChangeArrowheads="1"/>
            </p:cNvSpPr>
            <p:nvPr/>
          </p:nvSpPr>
          <p:spPr bwMode="auto">
            <a:xfrm>
              <a:off x="1205776" y="2437907"/>
              <a:ext cx="4908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chemeClr val="bg1"/>
                  </a:solidFill>
                  <a:latin typeface="Calibri" pitchFamily="34" charset="0"/>
                  <a:sym typeface="Wingdings" pitchFamily="2" charset="2"/>
                </a:rPr>
                <a:t>E3</a:t>
              </a:r>
              <a:endParaRPr lang="fr-FR" sz="2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34839" name="Image 44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66664" y="3115596"/>
              <a:ext cx="941040" cy="16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34" name="ZoneTexte 47"/>
          <p:cNvSpPr txBox="1">
            <a:spLocks noChangeArrowheads="1"/>
          </p:cNvSpPr>
          <p:nvPr/>
        </p:nvSpPr>
        <p:spPr bwMode="auto">
          <a:xfrm>
            <a:off x="1624013" y="4337050"/>
            <a:ext cx="64087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Préparer la sortie d’hospitalisation pour faciliter la récupération physique des patients à domicile avec l’expérimentation d’un « 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Programme d’activité physique adaptée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 » et supervision à distance (matériels connectés).</a:t>
            </a:r>
          </a:p>
        </p:txBody>
      </p:sp>
      <p:pic>
        <p:nvPicPr>
          <p:cNvPr id="34835" name="Image 4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32075" y="4149725"/>
            <a:ext cx="36337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6902450" y="5949950"/>
            <a:ext cx="2133600" cy="365125"/>
          </a:xfrm>
        </p:spPr>
        <p:txBody>
          <a:bodyPr/>
          <a:lstStyle/>
          <a:p>
            <a:pPr>
              <a:defRPr/>
            </a:pPr>
            <a:fld id="{F0943B9F-A1FC-46EB-9A7B-77C290930DD4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oneTexte 39"/>
          <p:cNvSpPr txBox="1">
            <a:spLocks noChangeArrowheads="1"/>
          </p:cNvSpPr>
          <p:nvPr/>
        </p:nvSpPr>
        <p:spPr bwMode="auto">
          <a:xfrm>
            <a:off x="1624013" y="1620838"/>
            <a:ext cx="64087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Sécuriser le mode de vie de la PA à domicile par l’expérimentation :</a:t>
            </a:r>
            <a:br>
              <a:rPr lang="fr-FR" sz="1600">
                <a:solidFill>
                  <a:srgbClr val="3B3B3A"/>
                </a:solidFill>
                <a:latin typeface="Calibri" pitchFamily="34" charset="0"/>
              </a:rPr>
            </a:b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- d’un  « </a:t>
            </a:r>
            <a:r>
              <a:rPr lang="fr-FR" sz="1600" b="1">
                <a:solidFill>
                  <a:srgbClr val="969917"/>
                </a:solidFill>
                <a:latin typeface="Calibri" pitchFamily="34" charset="0"/>
              </a:rPr>
              <a:t>Pack lien social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 » 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personnalisé, évolutif et supervisé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qui permettra à la personne dépendante de 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conserver ses liens sociaux avec sa famille, ses amis, ses voisins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, …</a:t>
            </a:r>
            <a:br>
              <a:rPr lang="fr-FR" sz="1600">
                <a:solidFill>
                  <a:srgbClr val="3B3B3A"/>
                </a:solidFill>
                <a:latin typeface="Calibri" pitchFamily="34" charset="0"/>
              </a:rPr>
            </a:b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- puis mise en place de nouveaux services de téléassistance en complément du « pack lien social ».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rgbClr val="CC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flipV="1">
            <a:off x="0" y="6291263"/>
            <a:ext cx="9144000" cy="90487"/>
          </a:xfrm>
          <a:prstGeom prst="rect">
            <a:avLst/>
          </a:prstGeom>
          <a:solidFill>
            <a:srgbClr val="A39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71600" y="6413266"/>
            <a:ext cx="1191352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n w="3175">
                  <a:solidFill>
                    <a:srgbClr val="3B3B3A"/>
                  </a:solidFill>
                </a:ln>
                <a:solidFill>
                  <a:schemeClr val="bg1"/>
                </a:solidFill>
                <a:latin typeface="+mn-lt"/>
              </a:rPr>
              <a:t>AMISURE</a:t>
            </a:r>
          </a:p>
        </p:txBody>
      </p:sp>
      <p:pic>
        <p:nvPicPr>
          <p:cNvPr id="36869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75" y="6472238"/>
            <a:ext cx="7572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Imag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5075" y="6646863"/>
            <a:ext cx="4587875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1" name="Groupe 20"/>
          <p:cNvGrpSpPr>
            <a:grpSpLocks noChangeAspect="1"/>
          </p:cNvGrpSpPr>
          <p:nvPr/>
        </p:nvGrpSpPr>
        <p:grpSpPr bwMode="auto">
          <a:xfrm>
            <a:off x="127000" y="6503988"/>
            <a:ext cx="792163" cy="215900"/>
            <a:chOff x="6876256" y="476672"/>
            <a:chExt cx="1584176" cy="432048"/>
          </a:xfrm>
        </p:grpSpPr>
        <p:grpSp>
          <p:nvGrpSpPr>
            <p:cNvPr id="36894" name="Groupe 21"/>
            <p:cNvGrpSpPr>
              <a:grpSpLocks/>
            </p:cNvGrpSpPr>
            <p:nvPr/>
          </p:nvGrpSpPr>
          <p:grpSpPr bwMode="auto">
            <a:xfrm>
              <a:off x="6876256" y="476672"/>
              <a:ext cx="432048" cy="432048"/>
              <a:chOff x="6876256" y="476672"/>
              <a:chExt cx="432048" cy="432048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6876256" y="476672"/>
                <a:ext cx="431760" cy="432048"/>
              </a:xfrm>
              <a:prstGeom prst="ellipse">
                <a:avLst/>
              </a:prstGeom>
              <a:solidFill>
                <a:srgbClr val="D33A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36902" name="Image 29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68414" y="569662"/>
                <a:ext cx="247731" cy="246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6895" name="Groupe 22"/>
            <p:cNvGrpSpPr>
              <a:grpSpLocks/>
            </p:cNvGrpSpPr>
            <p:nvPr/>
          </p:nvGrpSpPr>
          <p:grpSpPr bwMode="auto">
            <a:xfrm>
              <a:off x="7452320" y="476672"/>
              <a:ext cx="432048" cy="432048"/>
              <a:chOff x="7452320" y="476672"/>
              <a:chExt cx="432048" cy="432048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7450878" y="476672"/>
                <a:ext cx="434934" cy="432048"/>
              </a:xfrm>
              <a:prstGeom prst="ellipse">
                <a:avLst/>
              </a:prstGeom>
              <a:solidFill>
                <a:srgbClr val="E95D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36900" name="Image 27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562144" y="542228"/>
                <a:ext cx="212400" cy="273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6896" name="Groupe 23"/>
            <p:cNvGrpSpPr>
              <a:grpSpLocks/>
            </p:cNvGrpSpPr>
            <p:nvPr/>
          </p:nvGrpSpPr>
          <p:grpSpPr bwMode="auto">
            <a:xfrm>
              <a:off x="8028384" y="476672"/>
              <a:ext cx="432048" cy="432048"/>
              <a:chOff x="8028384" y="476672"/>
              <a:chExt cx="432048" cy="432048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8028672" y="476672"/>
                <a:ext cx="431760" cy="432048"/>
              </a:xfrm>
              <a:prstGeom prst="ellipse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36898" name="Image 2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063371" y="541687"/>
                <a:ext cx="362073" cy="32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6872" name="ZoneTexte 91"/>
          <p:cNvSpPr txBox="1">
            <a:spLocks noChangeArrowheads="1"/>
          </p:cNvSpPr>
          <p:nvPr/>
        </p:nvSpPr>
        <p:spPr bwMode="auto">
          <a:xfrm>
            <a:off x="539750" y="269875"/>
            <a:ext cx="476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3B3B3A"/>
                </a:solidFill>
                <a:latin typeface="Calibri" pitchFamily="34" charset="0"/>
              </a:rPr>
              <a:t>3 - Nouveaux services </a:t>
            </a:r>
            <a:r>
              <a:rPr lang="fr-FR" sz="2400" b="1" dirty="0" smtClean="0">
                <a:solidFill>
                  <a:srgbClr val="3B3B3A"/>
                </a:solidFill>
                <a:latin typeface="Calibri" pitchFamily="34" charset="0"/>
              </a:rPr>
              <a:t>expérimentés</a:t>
            </a:r>
            <a:endParaRPr lang="fr-FR" sz="2400" b="1" dirty="0">
              <a:solidFill>
                <a:srgbClr val="3B3B3A"/>
              </a:solidFill>
              <a:latin typeface="Calibri" pitchFamily="34" charset="0"/>
            </a:endParaRPr>
          </a:p>
        </p:txBody>
      </p:sp>
      <p:pic>
        <p:nvPicPr>
          <p:cNvPr id="36873" name="Imag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" y="701675"/>
            <a:ext cx="27908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94"/>
          <p:cNvSpPr/>
          <p:nvPr/>
        </p:nvSpPr>
        <p:spPr>
          <a:xfrm flipV="1">
            <a:off x="0" y="0"/>
            <a:ext cx="9144000" cy="90488"/>
          </a:xfrm>
          <a:prstGeom prst="rect">
            <a:avLst/>
          </a:prstGeom>
          <a:solidFill>
            <a:srgbClr val="C9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E8600C"/>
              </a:solidFill>
            </a:endParaRPr>
          </a:p>
        </p:txBody>
      </p:sp>
      <p:pic>
        <p:nvPicPr>
          <p:cNvPr id="36875" name="Image 3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37037" y="6617617"/>
            <a:ext cx="568325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Image 3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57463" y="3500438"/>
            <a:ext cx="363220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Image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950" y="288925"/>
            <a:ext cx="485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8" name="Groupe 12"/>
          <p:cNvGrpSpPr>
            <a:grpSpLocks/>
          </p:cNvGrpSpPr>
          <p:nvPr/>
        </p:nvGrpSpPr>
        <p:grpSpPr bwMode="auto">
          <a:xfrm>
            <a:off x="684213" y="1668463"/>
            <a:ext cx="939800" cy="879475"/>
            <a:chOff x="966664" y="1206903"/>
            <a:chExt cx="941040" cy="879317"/>
          </a:xfrm>
        </p:grpSpPr>
        <p:grpSp>
          <p:nvGrpSpPr>
            <p:cNvPr id="36888" name="Groupe 8"/>
            <p:cNvGrpSpPr>
              <a:grpSpLocks/>
            </p:cNvGrpSpPr>
            <p:nvPr/>
          </p:nvGrpSpPr>
          <p:grpSpPr bwMode="auto">
            <a:xfrm>
              <a:off x="1187625" y="1206903"/>
              <a:ext cx="508991" cy="637920"/>
              <a:chOff x="1187625" y="1206903"/>
              <a:chExt cx="508991" cy="637920"/>
            </a:xfrm>
          </p:grpSpPr>
          <p:grpSp>
            <p:nvGrpSpPr>
              <p:cNvPr id="36890" name="Groupe 6"/>
              <p:cNvGrpSpPr>
                <a:grpSpLocks/>
              </p:cNvGrpSpPr>
              <p:nvPr/>
            </p:nvGrpSpPr>
            <p:grpSpPr bwMode="auto">
              <a:xfrm>
                <a:off x="1187625" y="1206903"/>
                <a:ext cx="504055" cy="637920"/>
                <a:chOff x="1187625" y="1206903"/>
                <a:chExt cx="504055" cy="63792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1187617" y="1206903"/>
                  <a:ext cx="503902" cy="472990"/>
                </a:xfrm>
                <a:prstGeom prst="rect">
                  <a:avLst/>
                </a:prstGeom>
                <a:solidFill>
                  <a:srgbClr val="C9CE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2" name="Triangle isocèle 31"/>
                <p:cNvSpPr>
                  <a:spLocks noChangeAspect="1"/>
                </p:cNvSpPr>
                <p:nvPr/>
              </p:nvSpPr>
              <p:spPr>
                <a:xfrm rot="10800000">
                  <a:off x="1340218" y="1665607"/>
                  <a:ext cx="189162" cy="179356"/>
                </a:xfrm>
                <a:prstGeom prst="triangle">
                  <a:avLst/>
                </a:prstGeom>
                <a:solidFill>
                  <a:srgbClr val="C9CE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sp>
            <p:nvSpPr>
              <p:cNvPr id="36891" name="Rectangle 2"/>
              <p:cNvSpPr>
                <a:spLocks noChangeArrowheads="1"/>
              </p:cNvSpPr>
              <p:nvPr/>
            </p:nvSpPr>
            <p:spPr bwMode="auto">
              <a:xfrm>
                <a:off x="1205776" y="1239143"/>
                <a:ext cx="49084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b="1">
                    <a:solidFill>
                      <a:schemeClr val="bg1"/>
                    </a:solidFill>
                    <a:latin typeface="Calibri" pitchFamily="34" charset="0"/>
                    <a:sym typeface="Wingdings" pitchFamily="2" charset="2"/>
                  </a:rPr>
                  <a:t>E4</a:t>
                </a:r>
                <a:endParaRPr lang="fr-FR" sz="24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36889" name="Image 32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66664" y="1916832"/>
              <a:ext cx="941040" cy="16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9" name="Groupe 7"/>
          <p:cNvGrpSpPr>
            <a:grpSpLocks/>
          </p:cNvGrpSpPr>
          <p:nvPr/>
        </p:nvGrpSpPr>
        <p:grpSpPr bwMode="auto">
          <a:xfrm>
            <a:off x="684213" y="3921125"/>
            <a:ext cx="939800" cy="879475"/>
            <a:chOff x="966664" y="2405667"/>
            <a:chExt cx="941040" cy="879317"/>
          </a:xfrm>
        </p:grpSpPr>
        <p:grpSp>
          <p:nvGrpSpPr>
            <p:cNvPr id="36883" name="Groupe 5"/>
            <p:cNvGrpSpPr>
              <a:grpSpLocks/>
            </p:cNvGrpSpPr>
            <p:nvPr/>
          </p:nvGrpSpPr>
          <p:grpSpPr bwMode="auto">
            <a:xfrm>
              <a:off x="1187625" y="2405667"/>
              <a:ext cx="504055" cy="637920"/>
              <a:chOff x="1187625" y="2405667"/>
              <a:chExt cx="504055" cy="63792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187617" y="2405667"/>
                <a:ext cx="503902" cy="472990"/>
              </a:xfrm>
              <a:prstGeom prst="rect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6" name="Triangle isocèle 35"/>
              <p:cNvSpPr>
                <a:spLocks noChangeAspect="1"/>
              </p:cNvSpPr>
              <p:nvPr/>
            </p:nvSpPr>
            <p:spPr>
              <a:xfrm rot="10800000">
                <a:off x="1340218" y="2864372"/>
                <a:ext cx="189162" cy="179355"/>
              </a:xfrm>
              <a:prstGeom prst="triangle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36884" name="Rectangle 37"/>
            <p:cNvSpPr>
              <a:spLocks noChangeArrowheads="1"/>
            </p:cNvSpPr>
            <p:nvPr/>
          </p:nvSpPr>
          <p:spPr bwMode="auto">
            <a:xfrm>
              <a:off x="1205776" y="2437907"/>
              <a:ext cx="4908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chemeClr val="bg1"/>
                  </a:solidFill>
                  <a:latin typeface="Calibri" pitchFamily="34" charset="0"/>
                  <a:sym typeface="Wingdings" pitchFamily="2" charset="2"/>
                </a:rPr>
                <a:t>E5</a:t>
              </a:r>
              <a:endParaRPr lang="fr-FR" sz="2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36885" name="Image 38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66664" y="3115596"/>
              <a:ext cx="941040" cy="16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80" name="ZoneTexte 40"/>
          <p:cNvSpPr txBox="1">
            <a:spLocks noChangeArrowheads="1"/>
          </p:cNvSpPr>
          <p:nvPr/>
        </p:nvSpPr>
        <p:spPr bwMode="auto">
          <a:xfrm>
            <a:off x="1624013" y="3863975"/>
            <a:ext cx="640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Promouvoir le déploiement des aides techniques et gérontologiques par </a:t>
            </a:r>
            <a:r>
              <a:rPr lang="fr-FR" sz="1600" b="1">
                <a:solidFill>
                  <a:srgbClr val="969917"/>
                </a:solidFill>
                <a:latin typeface="Calibri" pitchFamily="34" charset="0"/>
              </a:rPr>
              <a:t>l’expérimentation d’un site internet dédié et coopératif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disposant d’un 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moteur de recherche multicritères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.</a:t>
            </a:r>
          </a:p>
          <a:p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&gt; Optimisation de la sélection 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des aides techniques et gérontologiques 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et possibilité de 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donner un avis</a:t>
            </a:r>
            <a:r>
              <a:rPr lang="fr-FR" sz="1600">
                <a:solidFill>
                  <a:srgbClr val="3B3B3A"/>
                </a:solidFill>
                <a:latin typeface="Calibri" pitchFamily="34" charset="0"/>
              </a:rPr>
              <a:t>.</a:t>
            </a:r>
            <a:r>
              <a:rPr lang="fr-FR" sz="1600" b="1">
                <a:solidFill>
                  <a:srgbClr val="3B3B3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6881" name="Rectangle 43"/>
          <p:cNvSpPr>
            <a:spLocks noChangeArrowheads="1"/>
          </p:cNvSpPr>
          <p:nvPr/>
        </p:nvSpPr>
        <p:spPr bwMode="auto">
          <a:xfrm>
            <a:off x="1206500" y="4454525"/>
            <a:ext cx="334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E</a:t>
            </a:r>
            <a:endParaRPr lang="fr-FR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6902450" y="5949950"/>
            <a:ext cx="2133600" cy="365125"/>
          </a:xfrm>
        </p:spPr>
        <p:txBody>
          <a:bodyPr/>
          <a:lstStyle/>
          <a:p>
            <a:pPr>
              <a:defRPr/>
            </a:pPr>
            <a:fld id="{549E8FC9-CEB5-4C60-A8C5-801D298C5F33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oneTexte 39"/>
          <p:cNvSpPr txBox="1">
            <a:spLocks noChangeArrowheads="1"/>
          </p:cNvSpPr>
          <p:nvPr/>
        </p:nvSpPr>
        <p:spPr bwMode="auto">
          <a:xfrm>
            <a:off x="544711" y="1124744"/>
            <a:ext cx="72009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1600" b="1" dirty="0" smtClean="0">
                <a:solidFill>
                  <a:srgbClr val="009CB2"/>
                </a:solidFill>
                <a:latin typeface="Calibri" pitchFamily="34" charset="0"/>
              </a:rPr>
              <a:t>Les partenaires 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Le Conseil Général 79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L’ARS Poitou-Charentes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Le Centre Hospitalier de Niort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Le Réseau Gérontologique de Gâtine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Quatre SAD dont un SPASAD 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z="1600" b="1" dirty="0" smtClean="0">
              <a:solidFill>
                <a:srgbClr val="009CB2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600" b="1" u="sng" dirty="0" smtClean="0">
                <a:solidFill>
                  <a:srgbClr val="009CB2"/>
                </a:solidFill>
                <a:latin typeface="Calibri" pitchFamily="34" charset="0"/>
              </a:rPr>
              <a:t>Quatre </a:t>
            </a:r>
            <a:r>
              <a:rPr lang="fr-FR" sz="1600" b="1" dirty="0" smtClean="0">
                <a:solidFill>
                  <a:srgbClr val="009CB2"/>
                </a:solidFill>
                <a:latin typeface="Calibri" pitchFamily="34" charset="0"/>
              </a:rPr>
              <a:t>expérimentations </a:t>
            </a:r>
            <a:r>
              <a:rPr lang="fr-FR" sz="1600" dirty="0" smtClean="0">
                <a:latin typeface="Calibri" pitchFamily="34" charset="0"/>
              </a:rPr>
              <a:t>ont été faites en </a:t>
            </a:r>
            <a:r>
              <a:rPr lang="fr-FR" sz="1600" dirty="0" smtClean="0">
                <a:latin typeface="Calibri" pitchFamily="34" charset="0"/>
              </a:rPr>
              <a:t>situation réelle sur le territoire des Deux-Sèvres, en complément de l’organisation existante.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z="1600" b="1" dirty="0">
              <a:solidFill>
                <a:srgbClr val="009CB2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600" b="1" dirty="0" smtClean="0">
                <a:solidFill>
                  <a:srgbClr val="009CB2"/>
                </a:solidFill>
                <a:latin typeface="Calibri" pitchFamily="34" charset="0"/>
              </a:rPr>
              <a:t>L’expertise scientifique </a:t>
            </a:r>
            <a:r>
              <a:rPr lang="fr-FR" sz="1600" dirty="0" smtClean="0">
                <a:latin typeface="Calibri" pitchFamily="34" charset="0"/>
              </a:rPr>
              <a:t>de chaque expérimentation sera assurée</a:t>
            </a:r>
            <a:r>
              <a:rPr lang="fr-FR" sz="1600" b="1" dirty="0" smtClean="0">
                <a:solidFill>
                  <a:srgbClr val="009CB2"/>
                </a:solidFill>
                <a:latin typeface="Calibri" pitchFamily="34" charset="0"/>
              </a:rPr>
              <a:t> par MEDIALIS 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z="1600" b="1" dirty="0">
              <a:solidFill>
                <a:srgbClr val="009CB2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600" b="1" dirty="0" smtClean="0">
                <a:solidFill>
                  <a:srgbClr val="009CB2"/>
                </a:solidFill>
                <a:latin typeface="Calibri" pitchFamily="34" charset="0"/>
              </a:rPr>
              <a:t>Cadre juridique 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b="1" dirty="0" smtClean="0">
                <a:solidFill>
                  <a:srgbClr val="009CB2"/>
                </a:solidFill>
                <a:latin typeface="Calibri" pitchFamily="34" charset="0"/>
              </a:rPr>
              <a:t>Des lettres d’engagement </a:t>
            </a:r>
            <a:r>
              <a:rPr lang="fr-FR" sz="1600" dirty="0" smtClean="0">
                <a:latin typeface="Calibri" pitchFamily="34" charset="0"/>
              </a:rPr>
              <a:t>seront proposées à la signature des personnes âgées qui souhaiteront participer aux expérimentations AMISURE.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fr-FR" sz="1600" dirty="0" smtClean="0">
              <a:latin typeface="Calibri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b="1" dirty="0" smtClean="0">
                <a:solidFill>
                  <a:srgbClr val="009CB2"/>
                </a:solidFill>
                <a:latin typeface="Calibri" pitchFamily="34" charset="0"/>
              </a:rPr>
              <a:t>Des conventions </a:t>
            </a:r>
            <a:r>
              <a:rPr lang="fr-FR" sz="1600" b="1" dirty="0" smtClean="0">
                <a:latin typeface="Calibri" pitchFamily="34" charset="0"/>
              </a:rPr>
              <a:t>sont en cours de rédaction </a:t>
            </a:r>
            <a:r>
              <a:rPr lang="fr-FR" sz="1600" b="1" dirty="0" smtClean="0">
                <a:solidFill>
                  <a:srgbClr val="009CB2"/>
                </a:solidFill>
                <a:latin typeface="Calibri" pitchFamily="34" charset="0"/>
              </a:rPr>
              <a:t>pour définir le cadre juridique et financier</a:t>
            </a:r>
            <a:endParaRPr lang="fr-FR" sz="1600" dirty="0">
              <a:solidFill>
                <a:srgbClr val="3B3B3A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rgbClr val="CC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flipV="1">
            <a:off x="0" y="6291263"/>
            <a:ext cx="9144000" cy="90487"/>
          </a:xfrm>
          <a:prstGeom prst="rect">
            <a:avLst/>
          </a:prstGeom>
          <a:solidFill>
            <a:srgbClr val="A39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71600" y="6413266"/>
            <a:ext cx="1191352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n w="3175">
                  <a:solidFill>
                    <a:srgbClr val="3B3B3A"/>
                  </a:solidFill>
                </a:ln>
                <a:solidFill>
                  <a:schemeClr val="bg1"/>
                </a:solidFill>
                <a:latin typeface="+mn-lt"/>
              </a:rPr>
              <a:t>AMISURE</a:t>
            </a:r>
          </a:p>
        </p:txBody>
      </p:sp>
      <p:pic>
        <p:nvPicPr>
          <p:cNvPr id="38917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75" y="6472238"/>
            <a:ext cx="7572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Imag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5075" y="6646863"/>
            <a:ext cx="4587875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9" name="Groupe 20"/>
          <p:cNvGrpSpPr>
            <a:grpSpLocks noChangeAspect="1"/>
          </p:cNvGrpSpPr>
          <p:nvPr/>
        </p:nvGrpSpPr>
        <p:grpSpPr bwMode="auto">
          <a:xfrm>
            <a:off x="127000" y="6503988"/>
            <a:ext cx="792163" cy="215900"/>
            <a:chOff x="6876256" y="476672"/>
            <a:chExt cx="1584176" cy="432048"/>
          </a:xfrm>
        </p:grpSpPr>
        <p:grpSp>
          <p:nvGrpSpPr>
            <p:cNvPr id="38928" name="Groupe 21"/>
            <p:cNvGrpSpPr>
              <a:grpSpLocks/>
            </p:cNvGrpSpPr>
            <p:nvPr/>
          </p:nvGrpSpPr>
          <p:grpSpPr bwMode="auto">
            <a:xfrm>
              <a:off x="6876256" y="476672"/>
              <a:ext cx="432048" cy="432048"/>
              <a:chOff x="6876256" y="476672"/>
              <a:chExt cx="432048" cy="432048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6876256" y="476672"/>
                <a:ext cx="431760" cy="432048"/>
              </a:xfrm>
              <a:prstGeom prst="ellipse">
                <a:avLst/>
              </a:prstGeom>
              <a:solidFill>
                <a:srgbClr val="D33A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38936" name="Image 29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68414" y="569662"/>
                <a:ext cx="247731" cy="246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29" name="Groupe 22"/>
            <p:cNvGrpSpPr>
              <a:grpSpLocks/>
            </p:cNvGrpSpPr>
            <p:nvPr/>
          </p:nvGrpSpPr>
          <p:grpSpPr bwMode="auto">
            <a:xfrm>
              <a:off x="7452320" y="476672"/>
              <a:ext cx="432048" cy="432048"/>
              <a:chOff x="7452320" y="476672"/>
              <a:chExt cx="432048" cy="432048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7450878" y="476672"/>
                <a:ext cx="434934" cy="432048"/>
              </a:xfrm>
              <a:prstGeom prst="ellipse">
                <a:avLst/>
              </a:prstGeom>
              <a:solidFill>
                <a:srgbClr val="E95D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38934" name="Image 27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562144" y="542228"/>
                <a:ext cx="212400" cy="273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30" name="Groupe 23"/>
            <p:cNvGrpSpPr>
              <a:grpSpLocks/>
            </p:cNvGrpSpPr>
            <p:nvPr/>
          </p:nvGrpSpPr>
          <p:grpSpPr bwMode="auto">
            <a:xfrm>
              <a:off x="8028384" y="476672"/>
              <a:ext cx="432048" cy="432048"/>
              <a:chOff x="8028384" y="476672"/>
              <a:chExt cx="432048" cy="432048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8028672" y="476672"/>
                <a:ext cx="431760" cy="432048"/>
              </a:xfrm>
              <a:prstGeom prst="ellipse">
                <a:avLst/>
              </a:prstGeom>
              <a:solidFill>
                <a:srgbClr val="C9C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38932" name="Image 2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063371" y="541687"/>
                <a:ext cx="362073" cy="32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8920" name="ZoneTexte 91"/>
          <p:cNvSpPr txBox="1">
            <a:spLocks noChangeArrowheads="1"/>
          </p:cNvSpPr>
          <p:nvPr/>
        </p:nvSpPr>
        <p:spPr bwMode="auto">
          <a:xfrm>
            <a:off x="539750" y="269875"/>
            <a:ext cx="5075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3B3B3A"/>
                </a:solidFill>
                <a:latin typeface="Calibri" pitchFamily="34" charset="0"/>
              </a:rPr>
              <a:t>4 – Le contexte </a:t>
            </a:r>
            <a:r>
              <a:rPr lang="fr-FR" sz="2400" b="1" dirty="0" smtClean="0">
                <a:solidFill>
                  <a:srgbClr val="3B3B3A"/>
                </a:solidFill>
                <a:latin typeface="Calibri" pitchFamily="34" charset="0"/>
              </a:rPr>
              <a:t>des expérimentations</a:t>
            </a:r>
            <a:endParaRPr lang="fr-FR" sz="2400" b="1" dirty="0">
              <a:solidFill>
                <a:srgbClr val="3B3B3A"/>
              </a:solidFill>
              <a:latin typeface="Calibri" pitchFamily="34" charset="0"/>
            </a:endParaRPr>
          </a:p>
        </p:txBody>
      </p:sp>
      <p:pic>
        <p:nvPicPr>
          <p:cNvPr id="38921" name="Imag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" y="701675"/>
            <a:ext cx="27908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94"/>
          <p:cNvSpPr/>
          <p:nvPr/>
        </p:nvSpPr>
        <p:spPr>
          <a:xfrm flipV="1">
            <a:off x="0" y="0"/>
            <a:ext cx="9144000" cy="90488"/>
          </a:xfrm>
          <a:prstGeom prst="rect">
            <a:avLst/>
          </a:prstGeom>
          <a:solidFill>
            <a:srgbClr val="009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E8600C"/>
              </a:solidFill>
            </a:endParaRPr>
          </a:p>
        </p:txBody>
      </p:sp>
      <p:pic>
        <p:nvPicPr>
          <p:cNvPr id="38923" name="Image 3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5423" y="6587331"/>
            <a:ext cx="568325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Image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1763" y="333375"/>
            <a:ext cx="4079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450" y="5949950"/>
            <a:ext cx="2133600" cy="365125"/>
          </a:xfrm>
        </p:spPr>
        <p:txBody>
          <a:bodyPr/>
          <a:lstStyle/>
          <a:p>
            <a:pPr>
              <a:defRPr/>
            </a:pPr>
            <a:fld id="{0DDD1FE5-CF36-4B2A-8324-DA6CFFE1844D}" type="slidenum">
              <a:rPr lang="fr-FR"/>
              <a:pPr>
                <a:defRPr/>
              </a:pPr>
              <a:t>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548</Words>
  <Application>Microsoft Office PowerPoint</Application>
  <PresentationFormat>Affichage à l'écran (4:3)</PresentationFormat>
  <Paragraphs>109</Paragraphs>
  <Slides>10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MILLASSEAU</dc:creator>
  <cp:lastModifiedBy>Patrick GUET (f9990247)</cp:lastModifiedBy>
  <cp:revision>193</cp:revision>
  <cp:lastPrinted>2014-02-25T11:28:34Z</cp:lastPrinted>
  <dcterms:created xsi:type="dcterms:W3CDTF">2014-01-28T15:08:48Z</dcterms:created>
  <dcterms:modified xsi:type="dcterms:W3CDTF">2015-09-21T11:31:10Z</dcterms:modified>
</cp:coreProperties>
</file>